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537" r:id="rId2"/>
    <p:sldId id="293" r:id="rId3"/>
    <p:sldId id="416" r:id="rId4"/>
    <p:sldId id="417" r:id="rId5"/>
    <p:sldId id="421" r:id="rId6"/>
    <p:sldId id="538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BD"/>
    <a:srgbClr val="F4EC84"/>
    <a:srgbClr val="FFFF79"/>
    <a:srgbClr val="E6AF00"/>
    <a:srgbClr val="A80C87"/>
    <a:srgbClr val="BA6006"/>
    <a:srgbClr val="EC3C72"/>
    <a:srgbClr val="FF4343"/>
    <a:srgbClr val="423D26"/>
    <a:srgbClr val="743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83" autoAdjust="0"/>
    <p:restoredTop sz="98168" autoAdjust="0"/>
  </p:normalViewPr>
  <p:slideViewPr>
    <p:cSldViewPr>
      <p:cViewPr varScale="1">
        <p:scale>
          <a:sx n="145" d="100"/>
          <a:sy n="145" d="100"/>
        </p:scale>
        <p:origin x="312" y="12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90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17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685800" y="1047750"/>
            <a:ext cx="3759200" cy="3429000"/>
            <a:chOff x="584200" y="1047750"/>
            <a:chExt cx="3644900" cy="3632200"/>
          </a:xfrm>
        </p:grpSpPr>
        <p:sp>
          <p:nvSpPr>
            <p:cNvPr id="9" name="Hexagon 8"/>
            <p:cNvSpPr/>
            <p:nvPr/>
          </p:nvSpPr>
          <p:spPr>
            <a:xfrm>
              <a:off x="609600" y="1047750"/>
              <a:ext cx="1981200" cy="1752600"/>
            </a:xfrm>
            <a:prstGeom prst="hexagon">
              <a:avLst/>
            </a:prstGeom>
            <a:blipFill dpi="0" rotWithShape="1">
              <a:blip r:embed="rId5"/>
              <a:srcRect/>
              <a:stretch>
                <a:fillRect l="-15000" t="-7000" r="-12000" b="-6000"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/>
          </p:nvSpPr>
          <p:spPr>
            <a:xfrm>
              <a:off x="2247900" y="2038350"/>
              <a:ext cx="1981200" cy="1752600"/>
            </a:xfrm>
            <a:prstGeom prst="hexagon">
              <a:avLst/>
            </a:pr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1000" t="-13000" b="-18000"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/>
            <p:cNvSpPr/>
            <p:nvPr/>
          </p:nvSpPr>
          <p:spPr>
            <a:xfrm>
              <a:off x="584200" y="2927350"/>
              <a:ext cx="1981200" cy="1752600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Relationship Id="rId9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2438400" y="2140863"/>
            <a:ext cx="4267200" cy="86177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sz="5000" b="1" dirty="0" smtClean="0">
                <a:solidFill>
                  <a:srgbClr val="000099"/>
                </a:solidFill>
                <a:latin typeface="Bookman Old Style" pitchFamily="18" charset="0"/>
              </a:rPr>
              <a:t>Module 10</a:t>
            </a:r>
          </a:p>
        </p:txBody>
      </p:sp>
    </p:spTree>
    <p:extLst>
      <p:ext uri="{BB962C8B-B14F-4D97-AF65-F5344CB8AC3E}">
        <p14:creationId xmlns:p14="http://schemas.microsoft.com/office/powerpoint/2010/main" val="242516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\\192.168.1.18\mt_school\2014_15\01 STATE_BOARD_MH\ENGLISH_MED\TAT_2014 - 15\10th std\Biology\Chapter 10\Images\aniorgan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27" y="3688079"/>
            <a:ext cx="1313898" cy="114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33400" y="276225"/>
            <a:ext cx="5143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 dirty="0">
                <a:solidFill>
                  <a:srgbClr val="007434"/>
                </a:solidFill>
                <a:latin typeface="Bookman Old Style" pitchFamily="18" charset="0"/>
              </a:rPr>
              <a:t>EXCHANGE OF GASES IN ANIMALS</a:t>
            </a:r>
            <a:endParaRPr lang="en-IN" sz="2000" b="1" dirty="0">
              <a:solidFill>
                <a:srgbClr val="007434"/>
              </a:solidFill>
              <a:latin typeface="Bookman Old Style" pitchFamily="18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rot="5400000">
            <a:off x="1300149" y="1228665"/>
            <a:ext cx="642952" cy="5000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rot="5400000">
            <a:off x="2497925" y="1621565"/>
            <a:ext cx="642951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rot="16200000" flipH="1">
            <a:off x="3848098" y="1157227"/>
            <a:ext cx="571515" cy="5714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6517" y="3095625"/>
            <a:ext cx="157162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Bookman Old Style" pitchFamily="18" charset="0"/>
              </a:rPr>
              <a:t>GILLS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2192" y="3324225"/>
            <a:ext cx="14287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Bookman Old Style" pitchFamily="18" charset="0"/>
              </a:rPr>
              <a:t>LUNGS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63427" y="3095625"/>
            <a:ext cx="1071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Bookman Old Style" pitchFamily="18" charset="0"/>
              </a:rPr>
              <a:t>SKIN</a:t>
            </a:r>
            <a:endParaRPr lang="en-IN" sz="2000" dirty="0">
              <a:solidFill>
                <a:schemeClr val="tx2">
                  <a:lumMod val="75000"/>
                </a:schemeClr>
              </a:solidFill>
              <a:latin typeface="Bookman Old Style" pitchFamily="18" charset="0"/>
            </a:endParaRPr>
          </a:p>
        </p:txBody>
      </p:sp>
      <p:pic>
        <p:nvPicPr>
          <p:cNvPr id="9" name="Picture 1" descr="F:\ppt new\animals-fishwash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319" y="3409236"/>
            <a:ext cx="1073506" cy="1446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 descr="F:\ppt new\Frog2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875" y="3545428"/>
            <a:ext cx="1811555" cy="1236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685800" y="675495"/>
            <a:ext cx="796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Bookman Old Style" pitchFamily="18" charset="0"/>
              </a:rPr>
              <a:t>Different animals have different organs </a:t>
            </a:r>
            <a:r>
              <a:rPr lang="en-US" sz="2000" dirty="0">
                <a:solidFill>
                  <a:srgbClr val="002060"/>
                </a:solidFill>
                <a:latin typeface="Bookman Old Style" pitchFamily="18" charset="0"/>
              </a:rPr>
              <a:t>for respiration. For </a:t>
            </a:r>
            <a:r>
              <a:rPr lang="en-US" sz="2000" dirty="0" err="1" smtClean="0">
                <a:solidFill>
                  <a:srgbClr val="002060"/>
                </a:solidFill>
                <a:latin typeface="Bookman Old Style" pitchFamily="18" charset="0"/>
              </a:rPr>
              <a:t>eg</a:t>
            </a:r>
            <a:r>
              <a:rPr lang="en-US" sz="2000" dirty="0" smtClean="0">
                <a:solidFill>
                  <a:srgbClr val="002060"/>
                </a:solidFill>
                <a:latin typeface="Bookman Old Style" pitchFamily="18" charset="0"/>
              </a:rPr>
              <a:t>.</a:t>
            </a:r>
            <a:endParaRPr lang="en-IN" sz="2000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6517" y="1800225"/>
            <a:ext cx="15932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Bookman Old Style" pitchFamily="18" charset="0"/>
              </a:rPr>
              <a:t>Aquatic animals respire through</a:t>
            </a:r>
            <a:endParaRPr lang="en-IN" sz="2000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92192" y="2065795"/>
            <a:ext cx="18293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Bookman Old Style" pitchFamily="18" charset="0"/>
              </a:rPr>
              <a:t>Terrestrial </a:t>
            </a:r>
            <a:r>
              <a:rPr lang="en-US" sz="2000" dirty="0">
                <a:solidFill>
                  <a:srgbClr val="002060"/>
                </a:solidFill>
                <a:latin typeface="Bookman Old Style" pitchFamily="18" charset="0"/>
              </a:rPr>
              <a:t>animals respire through</a:t>
            </a:r>
            <a:endParaRPr lang="en-IN" sz="2000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63427" y="1815462"/>
            <a:ext cx="16991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Bookman Old Style" pitchFamily="18" charset="0"/>
              </a:rPr>
              <a:t>Amphibian animals </a:t>
            </a:r>
            <a:r>
              <a:rPr lang="en-US" sz="2000" dirty="0">
                <a:solidFill>
                  <a:srgbClr val="002060"/>
                </a:solidFill>
                <a:latin typeface="Bookman Old Style" pitchFamily="18" charset="0"/>
              </a:rPr>
              <a:t>respire through</a:t>
            </a:r>
            <a:endParaRPr lang="en-IN" sz="2000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800" y="675676"/>
            <a:ext cx="784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  <a:latin typeface="Bookman Old Style" pitchFamily="18" charset="0"/>
              </a:rPr>
              <a:t>Now let us study Breathing i.e., exchange of gases in detail:</a:t>
            </a:r>
            <a:endParaRPr lang="en-US" sz="2000" dirty="0">
              <a:solidFill>
                <a:srgbClr val="0070C0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5800" y="1158562"/>
            <a:ext cx="784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  <a:latin typeface="Bookman Old Style" pitchFamily="18" charset="0"/>
              </a:rPr>
              <a:t>First we will study exchange of gases in animals:</a:t>
            </a:r>
            <a:endParaRPr lang="en-US" sz="2000" dirty="0">
              <a:solidFill>
                <a:srgbClr val="0070C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84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12" grpId="0"/>
      <p:bldP spid="14" grpId="0"/>
      <p:bldP spid="15" grpId="0"/>
      <p:bldP spid="16" grpId="0"/>
      <p:bldP spid="18" grpId="0"/>
      <p:bldP spid="18" grpId="1"/>
      <p:bldP spid="19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285750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First we will learn exchange of gases in </a:t>
            </a:r>
            <a:r>
              <a:rPr lang="en-US" sz="2000" dirty="0">
                <a:solidFill>
                  <a:srgbClr val="0303BD"/>
                </a:solidFill>
                <a:latin typeface="Bookman Old Style" pitchFamily="18" charset="0"/>
              </a:rPr>
              <a:t>Aquatic </a:t>
            </a:r>
            <a:r>
              <a:rPr lang="en-US" sz="2000" dirty="0" smtClean="0">
                <a:solidFill>
                  <a:srgbClr val="0303BD"/>
                </a:solidFill>
                <a:latin typeface="Bookman Old Style" pitchFamily="18" charset="0"/>
              </a:rPr>
              <a:t>animals.</a:t>
            </a:r>
            <a:endParaRPr lang="en-US" sz="2000" dirty="0">
              <a:solidFill>
                <a:srgbClr val="0303BD"/>
              </a:solidFill>
              <a:latin typeface="Bookman Old Style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1" t="25586" r="16249" b="25195"/>
          <a:stretch/>
        </p:blipFill>
        <p:spPr bwMode="auto">
          <a:xfrm>
            <a:off x="546595" y="1517077"/>
            <a:ext cx="5037058" cy="33055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 descr="\\192.168.1.18\mt_school\2014_15\01 STATE_BOARD_MH\ENGLISH_MED\TAT_2014 - 15\10th std\Biology\Chapter 10\Images\159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193" y="4283334"/>
            <a:ext cx="344496" cy="20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\\192.168.1.18\mt_school\2014_15\01 STATE_BOARD_MH\ENGLISH_MED\TAT_2014 - 15\10th std\Biology\Chapter 10\Images\peixe42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290" y="4390702"/>
            <a:ext cx="234257" cy="23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\\192.168.1.18\mt_school\2014_15\01 STATE_BOARD_MH\ENGLISH_MED\TAT_2014 - 15\10th std\Biology\Chapter 10\Images\fisch_zwei2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414618"/>
            <a:ext cx="1311734" cy="26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\\192.168.1.18\mt_school\2014_15\01 STATE_BOARD_MH\ENGLISH_MED\TAT_2014 - 15\10th std\Biology\Chapter 10\Images\anifish6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559" y="4371087"/>
            <a:ext cx="759682" cy="27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\\192.168.1.18\mt_school\2014_15\01 STATE_BOARD_MH\ENGLISH_MED\TAT_2014 - 15\10th std\Biology\Chapter 10\Images\013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45" y="4507830"/>
            <a:ext cx="864689" cy="11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1604963" y="4305299"/>
            <a:ext cx="3910012" cy="514444"/>
          </a:xfrm>
          <a:custGeom>
            <a:avLst/>
            <a:gdLst>
              <a:gd name="connsiteX0" fmla="*/ 0 w 3976687"/>
              <a:gd name="connsiteY0" fmla="*/ 0 h 556352"/>
              <a:gd name="connsiteX1" fmla="*/ 23812 w 3976687"/>
              <a:gd name="connsiteY1" fmla="*/ 95250 h 556352"/>
              <a:gd name="connsiteX2" fmla="*/ 95250 w 3976687"/>
              <a:gd name="connsiteY2" fmla="*/ 195263 h 556352"/>
              <a:gd name="connsiteX3" fmla="*/ 214312 w 3976687"/>
              <a:gd name="connsiteY3" fmla="*/ 300038 h 556352"/>
              <a:gd name="connsiteX4" fmla="*/ 381000 w 3976687"/>
              <a:gd name="connsiteY4" fmla="*/ 371475 h 556352"/>
              <a:gd name="connsiteX5" fmla="*/ 590550 w 3976687"/>
              <a:gd name="connsiteY5" fmla="*/ 409575 h 556352"/>
              <a:gd name="connsiteX6" fmla="*/ 804862 w 3976687"/>
              <a:gd name="connsiteY6" fmla="*/ 447675 h 556352"/>
              <a:gd name="connsiteX7" fmla="*/ 1128712 w 3976687"/>
              <a:gd name="connsiteY7" fmla="*/ 490538 h 556352"/>
              <a:gd name="connsiteX8" fmla="*/ 1257300 w 3976687"/>
              <a:gd name="connsiteY8" fmla="*/ 481013 h 556352"/>
              <a:gd name="connsiteX9" fmla="*/ 1357312 w 3976687"/>
              <a:gd name="connsiteY9" fmla="*/ 481013 h 556352"/>
              <a:gd name="connsiteX10" fmla="*/ 1447800 w 3976687"/>
              <a:gd name="connsiteY10" fmla="*/ 485775 h 556352"/>
              <a:gd name="connsiteX11" fmla="*/ 1581150 w 3976687"/>
              <a:gd name="connsiteY11" fmla="*/ 495300 h 556352"/>
              <a:gd name="connsiteX12" fmla="*/ 2071687 w 3976687"/>
              <a:gd name="connsiteY12" fmla="*/ 495300 h 556352"/>
              <a:gd name="connsiteX13" fmla="*/ 2238375 w 3976687"/>
              <a:gd name="connsiteY13" fmla="*/ 509588 h 556352"/>
              <a:gd name="connsiteX14" fmla="*/ 2547937 w 3976687"/>
              <a:gd name="connsiteY14" fmla="*/ 500063 h 556352"/>
              <a:gd name="connsiteX15" fmla="*/ 2771775 w 3976687"/>
              <a:gd name="connsiteY15" fmla="*/ 485775 h 556352"/>
              <a:gd name="connsiteX16" fmla="*/ 2881312 w 3976687"/>
              <a:gd name="connsiteY16" fmla="*/ 485775 h 556352"/>
              <a:gd name="connsiteX17" fmla="*/ 3071812 w 3976687"/>
              <a:gd name="connsiteY17" fmla="*/ 504825 h 556352"/>
              <a:gd name="connsiteX18" fmla="*/ 3224212 w 3976687"/>
              <a:gd name="connsiteY18" fmla="*/ 504825 h 556352"/>
              <a:gd name="connsiteX19" fmla="*/ 3324225 w 3976687"/>
              <a:gd name="connsiteY19" fmla="*/ 490538 h 556352"/>
              <a:gd name="connsiteX20" fmla="*/ 3476625 w 3976687"/>
              <a:gd name="connsiteY20" fmla="*/ 481013 h 556352"/>
              <a:gd name="connsiteX21" fmla="*/ 3643312 w 3976687"/>
              <a:gd name="connsiteY21" fmla="*/ 500063 h 556352"/>
              <a:gd name="connsiteX22" fmla="*/ 3714750 w 3976687"/>
              <a:gd name="connsiteY22" fmla="*/ 514350 h 556352"/>
              <a:gd name="connsiteX23" fmla="*/ 3976687 w 3976687"/>
              <a:gd name="connsiteY23" fmla="*/ 519113 h 556352"/>
              <a:gd name="connsiteX24" fmla="*/ 3971925 w 3976687"/>
              <a:gd name="connsiteY24" fmla="*/ 0 h 556352"/>
              <a:gd name="connsiteX25" fmla="*/ 0 w 3976687"/>
              <a:gd name="connsiteY25" fmla="*/ 0 h 556352"/>
              <a:gd name="connsiteX0" fmla="*/ 0 w 3971951"/>
              <a:gd name="connsiteY0" fmla="*/ 0 h 561724"/>
              <a:gd name="connsiteX1" fmla="*/ 23812 w 3971951"/>
              <a:gd name="connsiteY1" fmla="*/ 95250 h 561724"/>
              <a:gd name="connsiteX2" fmla="*/ 95250 w 3971951"/>
              <a:gd name="connsiteY2" fmla="*/ 195263 h 561724"/>
              <a:gd name="connsiteX3" fmla="*/ 214312 w 3971951"/>
              <a:gd name="connsiteY3" fmla="*/ 300038 h 561724"/>
              <a:gd name="connsiteX4" fmla="*/ 381000 w 3971951"/>
              <a:gd name="connsiteY4" fmla="*/ 371475 h 561724"/>
              <a:gd name="connsiteX5" fmla="*/ 590550 w 3971951"/>
              <a:gd name="connsiteY5" fmla="*/ 409575 h 561724"/>
              <a:gd name="connsiteX6" fmla="*/ 804862 w 3971951"/>
              <a:gd name="connsiteY6" fmla="*/ 447675 h 561724"/>
              <a:gd name="connsiteX7" fmla="*/ 1128712 w 3971951"/>
              <a:gd name="connsiteY7" fmla="*/ 490538 h 561724"/>
              <a:gd name="connsiteX8" fmla="*/ 1257300 w 3971951"/>
              <a:gd name="connsiteY8" fmla="*/ 481013 h 561724"/>
              <a:gd name="connsiteX9" fmla="*/ 1357312 w 3971951"/>
              <a:gd name="connsiteY9" fmla="*/ 481013 h 561724"/>
              <a:gd name="connsiteX10" fmla="*/ 1447800 w 3971951"/>
              <a:gd name="connsiteY10" fmla="*/ 485775 h 561724"/>
              <a:gd name="connsiteX11" fmla="*/ 1581150 w 3971951"/>
              <a:gd name="connsiteY11" fmla="*/ 495300 h 561724"/>
              <a:gd name="connsiteX12" fmla="*/ 2071687 w 3971951"/>
              <a:gd name="connsiteY12" fmla="*/ 495300 h 561724"/>
              <a:gd name="connsiteX13" fmla="*/ 2238375 w 3971951"/>
              <a:gd name="connsiteY13" fmla="*/ 509588 h 561724"/>
              <a:gd name="connsiteX14" fmla="*/ 2547937 w 3971951"/>
              <a:gd name="connsiteY14" fmla="*/ 500063 h 561724"/>
              <a:gd name="connsiteX15" fmla="*/ 2771775 w 3971951"/>
              <a:gd name="connsiteY15" fmla="*/ 485775 h 561724"/>
              <a:gd name="connsiteX16" fmla="*/ 2881312 w 3971951"/>
              <a:gd name="connsiteY16" fmla="*/ 485775 h 561724"/>
              <a:gd name="connsiteX17" fmla="*/ 3071812 w 3971951"/>
              <a:gd name="connsiteY17" fmla="*/ 504825 h 561724"/>
              <a:gd name="connsiteX18" fmla="*/ 3224212 w 3971951"/>
              <a:gd name="connsiteY18" fmla="*/ 504825 h 561724"/>
              <a:gd name="connsiteX19" fmla="*/ 3324225 w 3971951"/>
              <a:gd name="connsiteY19" fmla="*/ 490538 h 561724"/>
              <a:gd name="connsiteX20" fmla="*/ 3476625 w 3971951"/>
              <a:gd name="connsiteY20" fmla="*/ 481013 h 561724"/>
              <a:gd name="connsiteX21" fmla="*/ 3643312 w 3971951"/>
              <a:gd name="connsiteY21" fmla="*/ 500063 h 561724"/>
              <a:gd name="connsiteX22" fmla="*/ 3714750 w 3971951"/>
              <a:gd name="connsiteY22" fmla="*/ 514350 h 561724"/>
              <a:gd name="connsiteX23" fmla="*/ 3903662 w 3971951"/>
              <a:gd name="connsiteY23" fmla="*/ 525463 h 561724"/>
              <a:gd name="connsiteX24" fmla="*/ 3971925 w 3971951"/>
              <a:gd name="connsiteY24" fmla="*/ 0 h 561724"/>
              <a:gd name="connsiteX25" fmla="*/ 0 w 3971951"/>
              <a:gd name="connsiteY25" fmla="*/ 0 h 561724"/>
              <a:gd name="connsiteX0" fmla="*/ 0 w 3911778"/>
              <a:gd name="connsiteY0" fmla="*/ 3175 h 564899"/>
              <a:gd name="connsiteX1" fmla="*/ 23812 w 3911778"/>
              <a:gd name="connsiteY1" fmla="*/ 98425 h 564899"/>
              <a:gd name="connsiteX2" fmla="*/ 95250 w 3911778"/>
              <a:gd name="connsiteY2" fmla="*/ 198438 h 564899"/>
              <a:gd name="connsiteX3" fmla="*/ 214312 w 3911778"/>
              <a:gd name="connsiteY3" fmla="*/ 303213 h 564899"/>
              <a:gd name="connsiteX4" fmla="*/ 381000 w 3911778"/>
              <a:gd name="connsiteY4" fmla="*/ 374650 h 564899"/>
              <a:gd name="connsiteX5" fmla="*/ 590550 w 3911778"/>
              <a:gd name="connsiteY5" fmla="*/ 412750 h 564899"/>
              <a:gd name="connsiteX6" fmla="*/ 804862 w 3911778"/>
              <a:gd name="connsiteY6" fmla="*/ 450850 h 564899"/>
              <a:gd name="connsiteX7" fmla="*/ 1128712 w 3911778"/>
              <a:gd name="connsiteY7" fmla="*/ 493713 h 564899"/>
              <a:gd name="connsiteX8" fmla="*/ 1257300 w 3911778"/>
              <a:gd name="connsiteY8" fmla="*/ 484188 h 564899"/>
              <a:gd name="connsiteX9" fmla="*/ 1357312 w 3911778"/>
              <a:gd name="connsiteY9" fmla="*/ 484188 h 564899"/>
              <a:gd name="connsiteX10" fmla="*/ 1447800 w 3911778"/>
              <a:gd name="connsiteY10" fmla="*/ 488950 h 564899"/>
              <a:gd name="connsiteX11" fmla="*/ 1581150 w 3911778"/>
              <a:gd name="connsiteY11" fmla="*/ 498475 h 564899"/>
              <a:gd name="connsiteX12" fmla="*/ 2071687 w 3911778"/>
              <a:gd name="connsiteY12" fmla="*/ 498475 h 564899"/>
              <a:gd name="connsiteX13" fmla="*/ 2238375 w 3911778"/>
              <a:gd name="connsiteY13" fmla="*/ 512763 h 564899"/>
              <a:gd name="connsiteX14" fmla="*/ 2547937 w 3911778"/>
              <a:gd name="connsiteY14" fmla="*/ 503238 h 564899"/>
              <a:gd name="connsiteX15" fmla="*/ 2771775 w 3911778"/>
              <a:gd name="connsiteY15" fmla="*/ 488950 h 564899"/>
              <a:gd name="connsiteX16" fmla="*/ 2881312 w 3911778"/>
              <a:gd name="connsiteY16" fmla="*/ 488950 h 564899"/>
              <a:gd name="connsiteX17" fmla="*/ 3071812 w 3911778"/>
              <a:gd name="connsiteY17" fmla="*/ 508000 h 564899"/>
              <a:gd name="connsiteX18" fmla="*/ 3224212 w 3911778"/>
              <a:gd name="connsiteY18" fmla="*/ 508000 h 564899"/>
              <a:gd name="connsiteX19" fmla="*/ 3324225 w 3911778"/>
              <a:gd name="connsiteY19" fmla="*/ 493713 h 564899"/>
              <a:gd name="connsiteX20" fmla="*/ 3476625 w 3911778"/>
              <a:gd name="connsiteY20" fmla="*/ 484188 h 564899"/>
              <a:gd name="connsiteX21" fmla="*/ 3643312 w 3911778"/>
              <a:gd name="connsiteY21" fmla="*/ 503238 h 564899"/>
              <a:gd name="connsiteX22" fmla="*/ 3714750 w 3911778"/>
              <a:gd name="connsiteY22" fmla="*/ 517525 h 564899"/>
              <a:gd name="connsiteX23" fmla="*/ 3903662 w 3911778"/>
              <a:gd name="connsiteY23" fmla="*/ 528638 h 564899"/>
              <a:gd name="connsiteX24" fmla="*/ 3911600 w 3911778"/>
              <a:gd name="connsiteY24" fmla="*/ 0 h 564899"/>
              <a:gd name="connsiteX25" fmla="*/ 0 w 3911778"/>
              <a:gd name="connsiteY25" fmla="*/ 3175 h 564899"/>
              <a:gd name="connsiteX0" fmla="*/ 0 w 3905694"/>
              <a:gd name="connsiteY0" fmla="*/ 0 h 561724"/>
              <a:gd name="connsiteX1" fmla="*/ 23812 w 3905694"/>
              <a:gd name="connsiteY1" fmla="*/ 95250 h 561724"/>
              <a:gd name="connsiteX2" fmla="*/ 95250 w 3905694"/>
              <a:gd name="connsiteY2" fmla="*/ 195263 h 561724"/>
              <a:gd name="connsiteX3" fmla="*/ 214312 w 3905694"/>
              <a:gd name="connsiteY3" fmla="*/ 300038 h 561724"/>
              <a:gd name="connsiteX4" fmla="*/ 381000 w 3905694"/>
              <a:gd name="connsiteY4" fmla="*/ 371475 h 561724"/>
              <a:gd name="connsiteX5" fmla="*/ 590550 w 3905694"/>
              <a:gd name="connsiteY5" fmla="*/ 409575 h 561724"/>
              <a:gd name="connsiteX6" fmla="*/ 804862 w 3905694"/>
              <a:gd name="connsiteY6" fmla="*/ 447675 h 561724"/>
              <a:gd name="connsiteX7" fmla="*/ 1128712 w 3905694"/>
              <a:gd name="connsiteY7" fmla="*/ 490538 h 561724"/>
              <a:gd name="connsiteX8" fmla="*/ 1257300 w 3905694"/>
              <a:gd name="connsiteY8" fmla="*/ 481013 h 561724"/>
              <a:gd name="connsiteX9" fmla="*/ 1357312 w 3905694"/>
              <a:gd name="connsiteY9" fmla="*/ 481013 h 561724"/>
              <a:gd name="connsiteX10" fmla="*/ 1447800 w 3905694"/>
              <a:gd name="connsiteY10" fmla="*/ 485775 h 561724"/>
              <a:gd name="connsiteX11" fmla="*/ 1581150 w 3905694"/>
              <a:gd name="connsiteY11" fmla="*/ 495300 h 561724"/>
              <a:gd name="connsiteX12" fmla="*/ 2071687 w 3905694"/>
              <a:gd name="connsiteY12" fmla="*/ 495300 h 561724"/>
              <a:gd name="connsiteX13" fmla="*/ 2238375 w 3905694"/>
              <a:gd name="connsiteY13" fmla="*/ 509588 h 561724"/>
              <a:gd name="connsiteX14" fmla="*/ 2547937 w 3905694"/>
              <a:gd name="connsiteY14" fmla="*/ 500063 h 561724"/>
              <a:gd name="connsiteX15" fmla="*/ 2771775 w 3905694"/>
              <a:gd name="connsiteY15" fmla="*/ 485775 h 561724"/>
              <a:gd name="connsiteX16" fmla="*/ 2881312 w 3905694"/>
              <a:gd name="connsiteY16" fmla="*/ 485775 h 561724"/>
              <a:gd name="connsiteX17" fmla="*/ 3071812 w 3905694"/>
              <a:gd name="connsiteY17" fmla="*/ 504825 h 561724"/>
              <a:gd name="connsiteX18" fmla="*/ 3224212 w 3905694"/>
              <a:gd name="connsiteY18" fmla="*/ 504825 h 561724"/>
              <a:gd name="connsiteX19" fmla="*/ 3324225 w 3905694"/>
              <a:gd name="connsiteY19" fmla="*/ 490538 h 561724"/>
              <a:gd name="connsiteX20" fmla="*/ 3476625 w 3905694"/>
              <a:gd name="connsiteY20" fmla="*/ 481013 h 561724"/>
              <a:gd name="connsiteX21" fmla="*/ 3643312 w 3905694"/>
              <a:gd name="connsiteY21" fmla="*/ 500063 h 561724"/>
              <a:gd name="connsiteX22" fmla="*/ 3714750 w 3905694"/>
              <a:gd name="connsiteY22" fmla="*/ 514350 h 561724"/>
              <a:gd name="connsiteX23" fmla="*/ 3903662 w 3905694"/>
              <a:gd name="connsiteY23" fmla="*/ 525463 h 561724"/>
              <a:gd name="connsiteX24" fmla="*/ 3905250 w 3905694"/>
              <a:gd name="connsiteY24" fmla="*/ 0 h 561724"/>
              <a:gd name="connsiteX25" fmla="*/ 0 w 3905694"/>
              <a:gd name="connsiteY25" fmla="*/ 0 h 561724"/>
              <a:gd name="connsiteX0" fmla="*/ 0 w 3905694"/>
              <a:gd name="connsiteY0" fmla="*/ 0 h 525463"/>
              <a:gd name="connsiteX1" fmla="*/ 23812 w 3905694"/>
              <a:gd name="connsiteY1" fmla="*/ 95250 h 525463"/>
              <a:gd name="connsiteX2" fmla="*/ 95250 w 3905694"/>
              <a:gd name="connsiteY2" fmla="*/ 195263 h 525463"/>
              <a:gd name="connsiteX3" fmla="*/ 214312 w 3905694"/>
              <a:gd name="connsiteY3" fmla="*/ 300038 h 525463"/>
              <a:gd name="connsiteX4" fmla="*/ 381000 w 3905694"/>
              <a:gd name="connsiteY4" fmla="*/ 371475 h 525463"/>
              <a:gd name="connsiteX5" fmla="*/ 590550 w 3905694"/>
              <a:gd name="connsiteY5" fmla="*/ 409575 h 525463"/>
              <a:gd name="connsiteX6" fmla="*/ 804862 w 3905694"/>
              <a:gd name="connsiteY6" fmla="*/ 447675 h 525463"/>
              <a:gd name="connsiteX7" fmla="*/ 1128712 w 3905694"/>
              <a:gd name="connsiteY7" fmla="*/ 490538 h 525463"/>
              <a:gd name="connsiteX8" fmla="*/ 1257300 w 3905694"/>
              <a:gd name="connsiteY8" fmla="*/ 481013 h 525463"/>
              <a:gd name="connsiteX9" fmla="*/ 1357312 w 3905694"/>
              <a:gd name="connsiteY9" fmla="*/ 481013 h 525463"/>
              <a:gd name="connsiteX10" fmla="*/ 1447800 w 3905694"/>
              <a:gd name="connsiteY10" fmla="*/ 485775 h 525463"/>
              <a:gd name="connsiteX11" fmla="*/ 1581150 w 3905694"/>
              <a:gd name="connsiteY11" fmla="*/ 495300 h 525463"/>
              <a:gd name="connsiteX12" fmla="*/ 2071687 w 3905694"/>
              <a:gd name="connsiteY12" fmla="*/ 495300 h 525463"/>
              <a:gd name="connsiteX13" fmla="*/ 2238375 w 3905694"/>
              <a:gd name="connsiteY13" fmla="*/ 509588 h 525463"/>
              <a:gd name="connsiteX14" fmla="*/ 2547937 w 3905694"/>
              <a:gd name="connsiteY14" fmla="*/ 500063 h 525463"/>
              <a:gd name="connsiteX15" fmla="*/ 2771775 w 3905694"/>
              <a:gd name="connsiteY15" fmla="*/ 485775 h 525463"/>
              <a:gd name="connsiteX16" fmla="*/ 2881312 w 3905694"/>
              <a:gd name="connsiteY16" fmla="*/ 485775 h 525463"/>
              <a:gd name="connsiteX17" fmla="*/ 3071812 w 3905694"/>
              <a:gd name="connsiteY17" fmla="*/ 504825 h 525463"/>
              <a:gd name="connsiteX18" fmla="*/ 3224212 w 3905694"/>
              <a:gd name="connsiteY18" fmla="*/ 504825 h 525463"/>
              <a:gd name="connsiteX19" fmla="*/ 3324225 w 3905694"/>
              <a:gd name="connsiteY19" fmla="*/ 490538 h 525463"/>
              <a:gd name="connsiteX20" fmla="*/ 3476625 w 3905694"/>
              <a:gd name="connsiteY20" fmla="*/ 481013 h 525463"/>
              <a:gd name="connsiteX21" fmla="*/ 3643312 w 3905694"/>
              <a:gd name="connsiteY21" fmla="*/ 500063 h 525463"/>
              <a:gd name="connsiteX22" fmla="*/ 3714750 w 3905694"/>
              <a:gd name="connsiteY22" fmla="*/ 514350 h 525463"/>
              <a:gd name="connsiteX23" fmla="*/ 3903662 w 3905694"/>
              <a:gd name="connsiteY23" fmla="*/ 525463 h 525463"/>
              <a:gd name="connsiteX24" fmla="*/ 3905250 w 3905694"/>
              <a:gd name="connsiteY24" fmla="*/ 0 h 525463"/>
              <a:gd name="connsiteX25" fmla="*/ 0 w 3905694"/>
              <a:gd name="connsiteY25" fmla="*/ 0 h 525463"/>
              <a:gd name="connsiteX0" fmla="*/ 0 w 3910012"/>
              <a:gd name="connsiteY0" fmla="*/ 0 h 514444"/>
              <a:gd name="connsiteX1" fmla="*/ 23812 w 3910012"/>
              <a:gd name="connsiteY1" fmla="*/ 95250 h 514444"/>
              <a:gd name="connsiteX2" fmla="*/ 95250 w 3910012"/>
              <a:gd name="connsiteY2" fmla="*/ 195263 h 514444"/>
              <a:gd name="connsiteX3" fmla="*/ 214312 w 3910012"/>
              <a:gd name="connsiteY3" fmla="*/ 300038 h 514444"/>
              <a:gd name="connsiteX4" fmla="*/ 381000 w 3910012"/>
              <a:gd name="connsiteY4" fmla="*/ 371475 h 514444"/>
              <a:gd name="connsiteX5" fmla="*/ 590550 w 3910012"/>
              <a:gd name="connsiteY5" fmla="*/ 409575 h 514444"/>
              <a:gd name="connsiteX6" fmla="*/ 804862 w 3910012"/>
              <a:gd name="connsiteY6" fmla="*/ 447675 h 514444"/>
              <a:gd name="connsiteX7" fmla="*/ 1128712 w 3910012"/>
              <a:gd name="connsiteY7" fmla="*/ 490538 h 514444"/>
              <a:gd name="connsiteX8" fmla="*/ 1257300 w 3910012"/>
              <a:gd name="connsiteY8" fmla="*/ 481013 h 514444"/>
              <a:gd name="connsiteX9" fmla="*/ 1357312 w 3910012"/>
              <a:gd name="connsiteY9" fmla="*/ 481013 h 514444"/>
              <a:gd name="connsiteX10" fmla="*/ 1447800 w 3910012"/>
              <a:gd name="connsiteY10" fmla="*/ 485775 h 514444"/>
              <a:gd name="connsiteX11" fmla="*/ 1581150 w 3910012"/>
              <a:gd name="connsiteY11" fmla="*/ 495300 h 514444"/>
              <a:gd name="connsiteX12" fmla="*/ 2071687 w 3910012"/>
              <a:gd name="connsiteY12" fmla="*/ 495300 h 514444"/>
              <a:gd name="connsiteX13" fmla="*/ 2238375 w 3910012"/>
              <a:gd name="connsiteY13" fmla="*/ 509588 h 514444"/>
              <a:gd name="connsiteX14" fmla="*/ 2547937 w 3910012"/>
              <a:gd name="connsiteY14" fmla="*/ 500063 h 514444"/>
              <a:gd name="connsiteX15" fmla="*/ 2771775 w 3910012"/>
              <a:gd name="connsiteY15" fmla="*/ 485775 h 514444"/>
              <a:gd name="connsiteX16" fmla="*/ 2881312 w 3910012"/>
              <a:gd name="connsiteY16" fmla="*/ 485775 h 514444"/>
              <a:gd name="connsiteX17" fmla="*/ 3071812 w 3910012"/>
              <a:gd name="connsiteY17" fmla="*/ 504825 h 514444"/>
              <a:gd name="connsiteX18" fmla="*/ 3224212 w 3910012"/>
              <a:gd name="connsiteY18" fmla="*/ 504825 h 514444"/>
              <a:gd name="connsiteX19" fmla="*/ 3324225 w 3910012"/>
              <a:gd name="connsiteY19" fmla="*/ 490538 h 514444"/>
              <a:gd name="connsiteX20" fmla="*/ 3476625 w 3910012"/>
              <a:gd name="connsiteY20" fmla="*/ 481013 h 514444"/>
              <a:gd name="connsiteX21" fmla="*/ 3643312 w 3910012"/>
              <a:gd name="connsiteY21" fmla="*/ 500063 h 514444"/>
              <a:gd name="connsiteX22" fmla="*/ 3714750 w 3910012"/>
              <a:gd name="connsiteY22" fmla="*/ 514350 h 514444"/>
              <a:gd name="connsiteX23" fmla="*/ 3910012 w 3910012"/>
              <a:gd name="connsiteY23" fmla="*/ 509588 h 514444"/>
              <a:gd name="connsiteX24" fmla="*/ 3905250 w 3910012"/>
              <a:gd name="connsiteY24" fmla="*/ 0 h 514444"/>
              <a:gd name="connsiteX25" fmla="*/ 0 w 3910012"/>
              <a:gd name="connsiteY25" fmla="*/ 0 h 51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10012" h="514444">
                <a:moveTo>
                  <a:pt x="0" y="0"/>
                </a:moveTo>
                <a:cubicBezTo>
                  <a:pt x="3968" y="31353"/>
                  <a:pt x="7937" y="62706"/>
                  <a:pt x="23812" y="95250"/>
                </a:cubicBezTo>
                <a:cubicBezTo>
                  <a:pt x="39687" y="127794"/>
                  <a:pt x="63500" y="161132"/>
                  <a:pt x="95250" y="195263"/>
                </a:cubicBezTo>
                <a:cubicBezTo>
                  <a:pt x="127000" y="229394"/>
                  <a:pt x="166687" y="270669"/>
                  <a:pt x="214312" y="300038"/>
                </a:cubicBezTo>
                <a:cubicBezTo>
                  <a:pt x="261937" y="329407"/>
                  <a:pt x="318294" y="353219"/>
                  <a:pt x="381000" y="371475"/>
                </a:cubicBezTo>
                <a:cubicBezTo>
                  <a:pt x="443706" y="389731"/>
                  <a:pt x="590550" y="409575"/>
                  <a:pt x="590550" y="409575"/>
                </a:cubicBezTo>
                <a:cubicBezTo>
                  <a:pt x="661194" y="422275"/>
                  <a:pt x="715168" y="434181"/>
                  <a:pt x="804862" y="447675"/>
                </a:cubicBezTo>
                <a:cubicBezTo>
                  <a:pt x="894556" y="461169"/>
                  <a:pt x="1053306" y="484982"/>
                  <a:pt x="1128712" y="490538"/>
                </a:cubicBezTo>
                <a:cubicBezTo>
                  <a:pt x="1204118" y="496094"/>
                  <a:pt x="1219200" y="482601"/>
                  <a:pt x="1257300" y="481013"/>
                </a:cubicBezTo>
                <a:cubicBezTo>
                  <a:pt x="1295400" y="479425"/>
                  <a:pt x="1325562" y="480219"/>
                  <a:pt x="1357312" y="481013"/>
                </a:cubicBezTo>
                <a:cubicBezTo>
                  <a:pt x="1389062" y="481807"/>
                  <a:pt x="1447800" y="485775"/>
                  <a:pt x="1447800" y="485775"/>
                </a:cubicBezTo>
                <a:cubicBezTo>
                  <a:pt x="1485106" y="488156"/>
                  <a:pt x="1477169" y="493713"/>
                  <a:pt x="1581150" y="495300"/>
                </a:cubicBezTo>
                <a:cubicBezTo>
                  <a:pt x="1685131" y="496887"/>
                  <a:pt x="1962150" y="492919"/>
                  <a:pt x="2071687" y="495300"/>
                </a:cubicBezTo>
                <a:cubicBezTo>
                  <a:pt x="2181224" y="497681"/>
                  <a:pt x="2159000" y="508794"/>
                  <a:pt x="2238375" y="509588"/>
                </a:cubicBezTo>
                <a:cubicBezTo>
                  <a:pt x="2317750" y="510382"/>
                  <a:pt x="2459037" y="504032"/>
                  <a:pt x="2547937" y="500063"/>
                </a:cubicBezTo>
                <a:cubicBezTo>
                  <a:pt x="2636837" y="496094"/>
                  <a:pt x="2716213" y="488156"/>
                  <a:pt x="2771775" y="485775"/>
                </a:cubicBezTo>
                <a:cubicBezTo>
                  <a:pt x="2827337" y="483394"/>
                  <a:pt x="2831306" y="482600"/>
                  <a:pt x="2881312" y="485775"/>
                </a:cubicBezTo>
                <a:cubicBezTo>
                  <a:pt x="2931318" y="488950"/>
                  <a:pt x="3014662" y="501650"/>
                  <a:pt x="3071812" y="504825"/>
                </a:cubicBezTo>
                <a:cubicBezTo>
                  <a:pt x="3128962" y="508000"/>
                  <a:pt x="3182143" y="507206"/>
                  <a:pt x="3224212" y="504825"/>
                </a:cubicBezTo>
                <a:cubicBezTo>
                  <a:pt x="3266281" y="502444"/>
                  <a:pt x="3282156" y="494507"/>
                  <a:pt x="3324225" y="490538"/>
                </a:cubicBezTo>
                <a:cubicBezTo>
                  <a:pt x="3366294" y="486569"/>
                  <a:pt x="3423444" y="479426"/>
                  <a:pt x="3476625" y="481013"/>
                </a:cubicBezTo>
                <a:cubicBezTo>
                  <a:pt x="3529806" y="482600"/>
                  <a:pt x="3603625" y="494507"/>
                  <a:pt x="3643312" y="500063"/>
                </a:cubicBezTo>
                <a:cubicBezTo>
                  <a:pt x="3683000" y="505619"/>
                  <a:pt x="3670300" y="512763"/>
                  <a:pt x="3714750" y="514350"/>
                </a:cubicBezTo>
                <a:cubicBezTo>
                  <a:pt x="3759200" y="515938"/>
                  <a:pt x="3844924" y="496888"/>
                  <a:pt x="3910012" y="509588"/>
                </a:cubicBezTo>
                <a:cubicBezTo>
                  <a:pt x="3910012" y="509588"/>
                  <a:pt x="3906837" y="173038"/>
                  <a:pt x="390525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/>
          <p:cNvGrpSpPr/>
          <p:nvPr/>
        </p:nvGrpSpPr>
        <p:grpSpPr>
          <a:xfrm>
            <a:off x="4255251" y="2593011"/>
            <a:ext cx="300082" cy="200055"/>
            <a:chOff x="6477302" y="2042804"/>
            <a:chExt cx="300082" cy="200055"/>
          </a:xfrm>
        </p:grpSpPr>
        <p:sp>
          <p:nvSpPr>
            <p:cNvPr id="16" name="Oval 15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7302" y="2042804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59951" y="3004491"/>
            <a:ext cx="300082" cy="200055"/>
            <a:chOff x="6477302" y="2042804"/>
            <a:chExt cx="300082" cy="200055"/>
          </a:xfrm>
        </p:grpSpPr>
        <p:sp>
          <p:nvSpPr>
            <p:cNvPr id="19" name="Oval 18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77302" y="2042804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823893" y="2323453"/>
            <a:ext cx="300082" cy="200055"/>
            <a:chOff x="6482064" y="2047566"/>
            <a:chExt cx="300082" cy="200055"/>
          </a:xfrm>
        </p:grpSpPr>
        <p:sp>
          <p:nvSpPr>
            <p:cNvPr id="22" name="Oval 21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82064" y="2047566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46252" y="2859711"/>
            <a:ext cx="300082" cy="200055"/>
            <a:chOff x="6479683" y="2042804"/>
            <a:chExt cx="300082" cy="200055"/>
          </a:xfrm>
        </p:grpSpPr>
        <p:sp>
          <p:nvSpPr>
            <p:cNvPr id="25" name="Oval 24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79683" y="2042804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75671" y="2931942"/>
            <a:ext cx="300082" cy="200055"/>
            <a:chOff x="6477302" y="2045185"/>
            <a:chExt cx="300082" cy="200055"/>
          </a:xfrm>
        </p:grpSpPr>
        <p:sp>
          <p:nvSpPr>
            <p:cNvPr id="28" name="Oval 27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7302" y="2045185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33400" y="439638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Aquatic animals use oxygen dissolved in water.</a:t>
            </a:r>
            <a:endParaRPr lang="en-US" sz="2000" dirty="0"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3400" y="439638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The solubility of oxygen in water is much lower.</a:t>
            </a:r>
            <a:endParaRPr lang="en-US" sz="2000" dirty="0">
              <a:latin typeface="Bookman Old Styl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3400" y="285750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So the amount of oxygen available is much lesser than air.</a:t>
            </a:r>
            <a:endParaRPr lang="en-US" sz="2000" dirty="0">
              <a:latin typeface="Bookman Old Styl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3400" y="285750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Hence the rate of breathing is faster in aquatic animals.</a:t>
            </a:r>
            <a:endParaRPr lang="en-US" sz="2000" dirty="0">
              <a:latin typeface="Bookman Old Style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095685" y="2676197"/>
            <a:ext cx="300082" cy="200055"/>
            <a:chOff x="6477302" y="2042804"/>
            <a:chExt cx="300082" cy="200055"/>
          </a:xfrm>
        </p:grpSpPr>
        <p:sp>
          <p:nvSpPr>
            <p:cNvPr id="35" name="Oval 34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77302" y="2042804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10506" y="3069833"/>
            <a:ext cx="300082" cy="200055"/>
            <a:chOff x="6477302" y="2042804"/>
            <a:chExt cx="300082" cy="200055"/>
          </a:xfrm>
        </p:grpSpPr>
        <p:sp>
          <p:nvSpPr>
            <p:cNvPr id="38" name="Oval 37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477302" y="2042804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401670" y="3164053"/>
            <a:ext cx="300082" cy="200055"/>
            <a:chOff x="6479683" y="2042804"/>
            <a:chExt cx="300082" cy="200055"/>
          </a:xfrm>
        </p:grpSpPr>
        <p:sp>
          <p:nvSpPr>
            <p:cNvPr id="41" name="Oval 40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79683" y="2042804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075671" y="2931942"/>
            <a:ext cx="300082" cy="200055"/>
            <a:chOff x="6477302" y="2045185"/>
            <a:chExt cx="300082" cy="200055"/>
          </a:xfrm>
        </p:grpSpPr>
        <p:sp>
          <p:nvSpPr>
            <p:cNvPr id="44" name="Oval 43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77302" y="2045185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283082" y="1829995"/>
            <a:ext cx="300082" cy="200055"/>
            <a:chOff x="6482064" y="2047566"/>
            <a:chExt cx="300082" cy="200055"/>
          </a:xfrm>
        </p:grpSpPr>
        <p:sp>
          <p:nvSpPr>
            <p:cNvPr id="47" name="Oval 46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482064" y="2047566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738043" y="1885303"/>
            <a:ext cx="300082" cy="200055"/>
            <a:chOff x="6482064" y="2047566"/>
            <a:chExt cx="300082" cy="200055"/>
          </a:xfrm>
        </p:grpSpPr>
        <p:sp>
          <p:nvSpPr>
            <p:cNvPr id="50" name="Oval 49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482064" y="2047566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078241" y="1761747"/>
            <a:ext cx="300082" cy="200055"/>
            <a:chOff x="6482064" y="2047566"/>
            <a:chExt cx="300082" cy="200055"/>
          </a:xfrm>
        </p:grpSpPr>
        <p:sp>
          <p:nvSpPr>
            <p:cNvPr id="53" name="Oval 52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82064" y="2047566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073480" y="2404412"/>
            <a:ext cx="300082" cy="200055"/>
            <a:chOff x="6479683" y="2042804"/>
            <a:chExt cx="300082" cy="200055"/>
          </a:xfrm>
        </p:grpSpPr>
        <p:sp>
          <p:nvSpPr>
            <p:cNvPr id="56" name="Oval 55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79683" y="2042804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660748" y="2404412"/>
            <a:ext cx="300082" cy="200055"/>
            <a:chOff x="6477302" y="2045185"/>
            <a:chExt cx="300082" cy="200055"/>
          </a:xfrm>
        </p:grpSpPr>
        <p:sp>
          <p:nvSpPr>
            <p:cNvPr id="59" name="Oval 58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477302" y="2045185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583843" y="2137174"/>
            <a:ext cx="300082" cy="200055"/>
            <a:chOff x="6482064" y="2047566"/>
            <a:chExt cx="300082" cy="200055"/>
          </a:xfrm>
        </p:grpSpPr>
        <p:sp>
          <p:nvSpPr>
            <p:cNvPr id="62" name="Oval 61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482064" y="2047566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043212" y="1773511"/>
            <a:ext cx="300082" cy="200055"/>
            <a:chOff x="6482064" y="2047566"/>
            <a:chExt cx="300082" cy="200055"/>
          </a:xfrm>
        </p:grpSpPr>
        <p:sp>
          <p:nvSpPr>
            <p:cNvPr id="65" name="Oval 64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482064" y="2047566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954409" y="1909100"/>
            <a:ext cx="300082" cy="200055"/>
            <a:chOff x="6482064" y="2047566"/>
            <a:chExt cx="300082" cy="200055"/>
          </a:xfrm>
        </p:grpSpPr>
        <p:sp>
          <p:nvSpPr>
            <p:cNvPr id="68" name="Oval 67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82064" y="2047566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567381" y="2355677"/>
            <a:ext cx="300082" cy="200055"/>
            <a:chOff x="6482064" y="2047566"/>
            <a:chExt cx="300082" cy="200055"/>
          </a:xfrm>
        </p:grpSpPr>
        <p:sp>
          <p:nvSpPr>
            <p:cNvPr id="71" name="Oval 70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482064" y="2047566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768230" y="2275810"/>
            <a:ext cx="300082" cy="200055"/>
            <a:chOff x="6482064" y="2047566"/>
            <a:chExt cx="300082" cy="200055"/>
          </a:xfrm>
        </p:grpSpPr>
        <p:sp>
          <p:nvSpPr>
            <p:cNvPr id="74" name="Oval 73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482064" y="2047566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23091" y="1685248"/>
            <a:ext cx="300082" cy="200055"/>
            <a:chOff x="6482064" y="2047566"/>
            <a:chExt cx="300082" cy="200055"/>
          </a:xfrm>
        </p:grpSpPr>
        <p:sp>
          <p:nvSpPr>
            <p:cNvPr id="77" name="Oval 76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82064" y="2047566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131215" y="2637777"/>
            <a:ext cx="300082" cy="200055"/>
            <a:chOff x="6477302" y="2045185"/>
            <a:chExt cx="300082" cy="200055"/>
          </a:xfrm>
        </p:grpSpPr>
        <p:sp>
          <p:nvSpPr>
            <p:cNvPr id="80" name="Oval 79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477302" y="2045185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289997" y="1821599"/>
            <a:ext cx="300082" cy="200055"/>
            <a:chOff x="6482064" y="2047566"/>
            <a:chExt cx="300082" cy="200055"/>
          </a:xfrm>
        </p:grpSpPr>
        <p:sp>
          <p:nvSpPr>
            <p:cNvPr id="83" name="Oval 82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482064" y="2047566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023173" y="2355677"/>
            <a:ext cx="300082" cy="200055"/>
            <a:chOff x="6482064" y="2047566"/>
            <a:chExt cx="300082" cy="200055"/>
          </a:xfrm>
        </p:grpSpPr>
        <p:sp>
          <p:nvSpPr>
            <p:cNvPr id="86" name="Oval 85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482064" y="2047566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34823" y="2790178"/>
            <a:ext cx="300082" cy="200055"/>
            <a:chOff x="6482064" y="2047566"/>
            <a:chExt cx="300082" cy="200055"/>
          </a:xfrm>
        </p:grpSpPr>
        <p:sp>
          <p:nvSpPr>
            <p:cNvPr id="89" name="Oval 88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482064" y="2047566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342246" y="3925384"/>
            <a:ext cx="300082" cy="200055"/>
            <a:chOff x="6477302" y="2045185"/>
            <a:chExt cx="300082" cy="200055"/>
          </a:xfrm>
        </p:grpSpPr>
        <p:sp>
          <p:nvSpPr>
            <p:cNvPr id="92" name="Oval 91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477302" y="2045185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686636" y="3758712"/>
            <a:ext cx="300082" cy="200055"/>
            <a:chOff x="6477302" y="2045185"/>
            <a:chExt cx="300082" cy="200055"/>
          </a:xfrm>
        </p:grpSpPr>
        <p:sp>
          <p:nvSpPr>
            <p:cNvPr id="95" name="Oval 94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477302" y="2045185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016366" y="4025412"/>
            <a:ext cx="300082" cy="200055"/>
            <a:chOff x="6477302" y="2045185"/>
            <a:chExt cx="300082" cy="200055"/>
          </a:xfrm>
        </p:grpSpPr>
        <p:sp>
          <p:nvSpPr>
            <p:cNvPr id="98" name="Oval 97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477302" y="2045185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4907081" y="3658684"/>
            <a:ext cx="300082" cy="200055"/>
            <a:chOff x="6477302" y="2045185"/>
            <a:chExt cx="300082" cy="200055"/>
          </a:xfrm>
        </p:grpSpPr>
        <p:sp>
          <p:nvSpPr>
            <p:cNvPr id="101" name="Oval 100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477302" y="2045185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058526" y="4375932"/>
            <a:ext cx="300082" cy="200055"/>
            <a:chOff x="6477302" y="2045185"/>
            <a:chExt cx="300082" cy="200055"/>
          </a:xfrm>
        </p:grpSpPr>
        <p:sp>
          <p:nvSpPr>
            <p:cNvPr id="104" name="Oval 103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477302" y="2045185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201830" y="4529318"/>
            <a:ext cx="300082" cy="200055"/>
            <a:chOff x="6477302" y="2045185"/>
            <a:chExt cx="300082" cy="200055"/>
          </a:xfrm>
        </p:grpSpPr>
        <p:sp>
          <p:nvSpPr>
            <p:cNvPr id="107" name="Oval 106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477302" y="2045185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2582458" y="4475959"/>
            <a:ext cx="300082" cy="200055"/>
            <a:chOff x="6477302" y="2045185"/>
            <a:chExt cx="300082" cy="200055"/>
          </a:xfrm>
        </p:grpSpPr>
        <p:sp>
          <p:nvSpPr>
            <p:cNvPr id="110" name="Oval 109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70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477302" y="2045185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/>
                <a:t>O</a:t>
              </a:r>
              <a:r>
                <a:rPr lang="en-US" sz="700" b="1" baseline="-25000" dirty="0" smtClean="0"/>
                <a:t>2</a:t>
              </a:r>
              <a:endParaRPr lang="en-IN" sz="700" b="1" baseline="-25000" dirty="0"/>
            </a:p>
          </p:txBody>
        </p:sp>
      </p:grpSp>
      <p:pic>
        <p:nvPicPr>
          <p:cNvPr id="112" name="Picture 2" descr="\\192.168.1.18\mt_school\2014_15\01 STATE_BOARD_MH\ENGLISH_MED\TAT_2014 - 15\10th std\Biology\Chapter 10\Images\arrow_r_animated.gif"/>
          <p:cNvPicPr>
            <a:picLocks noChangeAspect="1" noChangeArrowheads="1" noCrop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10038" y="4205591"/>
            <a:ext cx="429726" cy="21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\\192.168.1.18\mt_school\2014_15\01 STATE_BOARD_MH\ENGLISH_MED\TAT_2014 - 15\10th std\Biology\Chapter 10\Images\arrow_r_animated.gif"/>
          <p:cNvPicPr>
            <a:picLocks noChangeAspect="1" noChangeArrowheads="1" noCrop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10038" y="3187299"/>
            <a:ext cx="429726" cy="21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21205" y="4264399"/>
            <a:ext cx="387455" cy="233995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Cloud Callout 113"/>
          <p:cNvSpPr/>
          <p:nvPr/>
        </p:nvSpPr>
        <p:spPr>
          <a:xfrm>
            <a:off x="2318559" y="941070"/>
            <a:ext cx="2233152" cy="937023"/>
          </a:xfrm>
          <a:prstGeom prst="cloudCallout">
            <a:avLst>
              <a:gd name="adj1" fmla="val -42566"/>
              <a:gd name="adj2" fmla="val -76132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bg1"/>
                </a:solidFill>
                <a:latin typeface="Bookman Old Style" pitchFamily="18" charset="0"/>
              </a:rPr>
              <a:t>Speed of breathing.</a:t>
            </a:r>
            <a:endParaRPr lang="en-IN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0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37" presetClass="path" presetSubtype="0" repeatCount="300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20988E-6 L -0.01319 0.14135 C -0.01528 0.18179 -0.00868 0.20524 -0.01267 0.23919 C -0.01667 0.27345 -0.03177 0.32438 -0.0368 0.34691 " pathEditMode="relative" rAng="0" ptsTypes="FaaF">
                                      <p:cBhvr>
                                        <p:cTn id="6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0" y="1734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7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0.025 0.11976 C -0.02968 0.15463 -0.02899 0.18334 -0.02777 0.20895 C -0.02656 0.23457 -0.01909 0.26389 -0.01736 0.275 " pathEditMode="relative" rAng="0" ptsTypes="Faaa">
                                      <p:cBhvr>
                                        <p:cTn id="6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13735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6 L 0.004 0.13271 C 0.00191 0.17561 -0.00243 0.21327 -0.01267 0.25586 C -0.02291 0.29845 -0.05208 0.36358 -0.05711 0.38796 " pathEditMode="relative" rAng="0" ptsTypes="FaaF">
                                      <p:cBhvr>
                                        <p:cTn id="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6" y="1938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7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35802E-6 L 0.00399 0.12438 C 0.00417 0.16358 0.00312 0.2037 0.00139 0.2358 C -0.00035 0.26821 -0.00469 0.29846 -0.00625 0.31543 " pathEditMode="relative" rAng="0" ptsTypes="FaaF">
                                      <p:cBhvr>
                                        <p:cTn id="6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577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7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82716E-6 L -0.00173 0.09382 C -0.00086 0.12438 0.00296 0.15277 0.0066 0.18148 C 0.0099 0.20956 0.01598 0.24568 0.01875 0.26327 " pathEditMode="relative" rAng="0" ptsTypes="FaaF">
                                      <p:cBhvr>
                                        <p:cTn id="7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1" y="1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20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4" dur="100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2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7" dur="10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8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20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0" dur="100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2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3" dur="10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4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2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6" dur="10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7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2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9" dur="10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0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2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2" dur="10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3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2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5" dur="10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6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20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8" dur="100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9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20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1" dur="100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2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0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4" dur="100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5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20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7" dur="100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8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20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100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1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20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3" dur="100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4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20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6" dur="100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7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20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9" dur="100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0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20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2" dur="100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3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20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5" dur="100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6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20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8" dur="100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9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20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1" dur="100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2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20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4" dur="100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5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20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7" dur="100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8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20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0" dur="100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1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20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3" dur="100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4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20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6" dur="100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7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20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9" dur="100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3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1" dur="2000" fill="hold"/>
                                        <p:tgtEl>
                                          <p:spTgt spid="819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 animBg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2" grpId="0" animBg="1"/>
      <p:bldP spid="2" grpId="1" animBg="1"/>
      <p:bldP spid="114" grpId="0" animBg="1"/>
      <p:bldP spid="1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3" t="25731" r="16044" b="25379"/>
          <a:stretch/>
        </p:blipFill>
        <p:spPr bwMode="auto">
          <a:xfrm>
            <a:off x="542925" y="1353003"/>
            <a:ext cx="4991100" cy="3485797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sx="1000" sy="1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3" t="25731" r="16044" b="25379"/>
          <a:stretch/>
        </p:blipFill>
        <p:spPr bwMode="auto">
          <a:xfrm>
            <a:off x="542925" y="1353003"/>
            <a:ext cx="4991100" cy="3485797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sx="1000" sy="1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3" t="25731" r="16044" b="25379"/>
          <a:stretch/>
        </p:blipFill>
        <p:spPr bwMode="auto">
          <a:xfrm>
            <a:off x="542925" y="1353003"/>
            <a:ext cx="4991100" cy="3485797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sx="1000" sy="1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1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3" t="25731" r="16044" b="25379"/>
          <a:stretch/>
        </p:blipFill>
        <p:spPr bwMode="auto">
          <a:xfrm>
            <a:off x="542925" y="1353003"/>
            <a:ext cx="4991100" cy="3485797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sx="1000" sy="1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1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3" t="25731" r="16044" b="25379"/>
          <a:stretch/>
        </p:blipFill>
        <p:spPr bwMode="auto">
          <a:xfrm>
            <a:off x="542925" y="1353003"/>
            <a:ext cx="4991100" cy="3485797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sx="1000" sy="1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1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3" t="25731" r="16044" b="25379"/>
          <a:stretch/>
        </p:blipFill>
        <p:spPr bwMode="auto">
          <a:xfrm>
            <a:off x="542925" y="1353003"/>
            <a:ext cx="4991100" cy="3485797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sx="1000" sy="1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19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3" t="25731" r="16044" b="25379"/>
          <a:stretch/>
        </p:blipFill>
        <p:spPr bwMode="auto">
          <a:xfrm>
            <a:off x="542925" y="1353003"/>
            <a:ext cx="4991100" cy="3485797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sx="1000" sy="1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20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3" t="25731" r="16044" b="25379"/>
          <a:stretch/>
        </p:blipFill>
        <p:spPr bwMode="auto">
          <a:xfrm>
            <a:off x="542925" y="1353003"/>
            <a:ext cx="4991100" cy="3485797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sx="1000" sy="1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21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3" t="25731" r="16044" b="25379"/>
          <a:stretch/>
        </p:blipFill>
        <p:spPr bwMode="auto">
          <a:xfrm>
            <a:off x="542925" y="1353003"/>
            <a:ext cx="4991100" cy="3485797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sx="1000" sy="1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Picture 2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3" t="25731" r="16044" b="25379"/>
          <a:stretch/>
        </p:blipFill>
        <p:spPr bwMode="auto">
          <a:xfrm>
            <a:off x="542925" y="1353003"/>
            <a:ext cx="4991100" cy="3485797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sx="1000" sy="1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Picture 12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3" t="25731" r="16044" b="25379"/>
          <a:stretch/>
        </p:blipFill>
        <p:spPr bwMode="auto">
          <a:xfrm>
            <a:off x="542925" y="1353003"/>
            <a:ext cx="4991100" cy="3485797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>
            <a:outerShdw sx="1000" sy="1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5184714" y="2829378"/>
            <a:ext cx="301686" cy="239715"/>
            <a:chOff x="6477273" y="2033914"/>
            <a:chExt cx="301686" cy="239715"/>
          </a:xfrm>
        </p:grpSpPr>
        <p:sp>
          <p:nvSpPr>
            <p:cNvPr id="18" name="Oval 17"/>
            <p:cNvSpPr/>
            <p:nvPr/>
          </p:nvSpPr>
          <p:spPr>
            <a:xfrm>
              <a:off x="6513080" y="2038350"/>
              <a:ext cx="235279" cy="23527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77273" y="2033914"/>
              <a:ext cx="3016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 smtClean="0"/>
                <a:t>O</a:t>
              </a:r>
              <a:r>
                <a:rPr lang="en-US" sz="900" b="1" baseline="-25000" dirty="0" smtClean="0"/>
                <a:t>2</a:t>
              </a:r>
              <a:endParaRPr lang="en-IN" sz="900" b="1" baseline="-25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184714" y="2828736"/>
            <a:ext cx="301686" cy="239715"/>
            <a:chOff x="6477273" y="2033914"/>
            <a:chExt cx="301686" cy="239715"/>
          </a:xfrm>
        </p:grpSpPr>
        <p:sp>
          <p:nvSpPr>
            <p:cNvPr id="27" name="Oval 26"/>
            <p:cNvSpPr/>
            <p:nvPr/>
          </p:nvSpPr>
          <p:spPr>
            <a:xfrm>
              <a:off x="6513080" y="2038350"/>
              <a:ext cx="235279" cy="23527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77273" y="2033914"/>
              <a:ext cx="3016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 smtClean="0"/>
                <a:t>O</a:t>
              </a:r>
              <a:r>
                <a:rPr lang="en-US" sz="900" b="1" baseline="-25000" dirty="0" smtClean="0"/>
                <a:t>2</a:t>
              </a:r>
              <a:endParaRPr lang="en-IN" sz="900" b="1" baseline="-250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343274" y="2819853"/>
            <a:ext cx="362600" cy="239715"/>
            <a:chOff x="6448960" y="2033914"/>
            <a:chExt cx="362600" cy="239715"/>
          </a:xfrm>
        </p:grpSpPr>
        <p:sp>
          <p:nvSpPr>
            <p:cNvPr id="30" name="Oval 29"/>
            <p:cNvSpPr/>
            <p:nvPr/>
          </p:nvSpPr>
          <p:spPr>
            <a:xfrm>
              <a:off x="6513080" y="2038350"/>
              <a:ext cx="235279" cy="23527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48960" y="2033914"/>
              <a:ext cx="36260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/>
                <a:t>CO</a:t>
              </a:r>
              <a:r>
                <a:rPr lang="en-US" sz="900" b="1" baseline="-25000" dirty="0" smtClean="0"/>
                <a:t>2</a:t>
              </a:r>
              <a:endParaRPr lang="en-IN" sz="900" b="1" baseline="-250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3400" y="414575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Fish take in oxygen rich water through the mouth and release it over the gills.</a:t>
            </a:r>
            <a:endParaRPr lang="en-US" sz="2000" dirty="0">
              <a:latin typeface="Bookman Old Styl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3400" y="260687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Through the gills oxygen from the water enters the blood and carbon dioxide from the blood enters the water.</a:t>
            </a:r>
            <a:endParaRPr lang="en-US" sz="2000" dirty="0">
              <a:latin typeface="Bookman Old Style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3400" y="414575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This water containing carbon dioxide then leaves out from the gills.</a:t>
            </a:r>
            <a:endParaRPr lang="en-US" sz="2000" dirty="0">
              <a:latin typeface="Bookman Old Style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3400" y="568463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This process takes place through diffusion.</a:t>
            </a:r>
            <a:endParaRPr lang="en-US" sz="2000" dirty="0">
              <a:latin typeface="Bookman Old Style" pitchFamily="18" charset="0"/>
            </a:endParaRPr>
          </a:p>
        </p:txBody>
      </p:sp>
      <p:sp>
        <p:nvSpPr>
          <p:cNvPr id="36" name="Cloud Callout 35"/>
          <p:cNvSpPr/>
          <p:nvPr/>
        </p:nvSpPr>
        <p:spPr>
          <a:xfrm>
            <a:off x="4267200" y="976046"/>
            <a:ext cx="4311362" cy="1519504"/>
          </a:xfrm>
          <a:prstGeom prst="cloudCallout">
            <a:avLst>
              <a:gd name="adj1" fmla="val -23714"/>
              <a:gd name="adj2" fmla="val -6084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bg1"/>
                </a:solidFill>
                <a:latin typeface="Bookman Old Style" pitchFamily="18" charset="0"/>
              </a:rPr>
              <a:t>Movement from high concentration</a:t>
            </a:r>
          </a:p>
          <a:p>
            <a:pPr algn="ctr"/>
            <a:r>
              <a:rPr lang="en-IN" sz="2000" dirty="0" smtClean="0">
                <a:solidFill>
                  <a:schemeClr val="bg1"/>
                </a:solidFill>
                <a:latin typeface="Bookman Old Style" pitchFamily="18" charset="0"/>
              </a:rPr>
              <a:t> to low concentration</a:t>
            </a:r>
            <a:endParaRPr lang="en-IN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7" name="Cloud Callout 36"/>
          <p:cNvSpPr/>
          <p:nvPr/>
        </p:nvSpPr>
        <p:spPr>
          <a:xfrm>
            <a:off x="3247072" y="971550"/>
            <a:ext cx="5351566" cy="1669861"/>
          </a:xfrm>
          <a:prstGeom prst="cloudCallout">
            <a:avLst>
              <a:gd name="adj1" fmla="val -427"/>
              <a:gd name="adj2" fmla="val -47024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bg1"/>
                </a:solidFill>
                <a:latin typeface="Bookman Old Style" pitchFamily="18" charset="0"/>
              </a:rPr>
              <a:t>The concentration of oxygen is more in water as compare to blood. So oxygen enters the blood.</a:t>
            </a:r>
            <a:endParaRPr lang="en-IN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8" name="Cloud Callout 37"/>
          <p:cNvSpPr/>
          <p:nvPr/>
        </p:nvSpPr>
        <p:spPr>
          <a:xfrm>
            <a:off x="2750897" y="971550"/>
            <a:ext cx="5859703" cy="1669861"/>
          </a:xfrm>
          <a:prstGeom prst="cloudCallout">
            <a:avLst>
              <a:gd name="adj1" fmla="val 2459"/>
              <a:gd name="adj2" fmla="val -44985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bg1"/>
                </a:solidFill>
                <a:latin typeface="Bookman Old Style" pitchFamily="18" charset="0"/>
              </a:rPr>
              <a:t>The concentration of carbon dioxide is more in blood as compare to water. So carbon dioxide enters the water.</a:t>
            </a:r>
            <a:endParaRPr lang="en-IN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128770" y="2421700"/>
            <a:ext cx="815013" cy="1036476"/>
          </a:xfrm>
          <a:custGeom>
            <a:avLst/>
            <a:gdLst>
              <a:gd name="connsiteX0" fmla="*/ 814580 w 815013"/>
              <a:gd name="connsiteY0" fmla="*/ 128278 h 1036476"/>
              <a:gd name="connsiteX1" fmla="*/ 719330 w 815013"/>
              <a:gd name="connsiteY1" fmla="*/ 96528 h 1036476"/>
              <a:gd name="connsiteX2" fmla="*/ 630430 w 815013"/>
              <a:gd name="connsiteY2" fmla="*/ 77478 h 1036476"/>
              <a:gd name="connsiteX3" fmla="*/ 566930 w 815013"/>
              <a:gd name="connsiteY3" fmla="*/ 71128 h 1036476"/>
              <a:gd name="connsiteX4" fmla="*/ 497080 w 815013"/>
              <a:gd name="connsiteY4" fmla="*/ 52078 h 1036476"/>
              <a:gd name="connsiteX5" fmla="*/ 439930 w 815013"/>
              <a:gd name="connsiteY5" fmla="*/ 39378 h 1036476"/>
              <a:gd name="connsiteX6" fmla="*/ 389130 w 815013"/>
              <a:gd name="connsiteY6" fmla="*/ 39378 h 1036476"/>
              <a:gd name="connsiteX7" fmla="*/ 351030 w 815013"/>
              <a:gd name="connsiteY7" fmla="*/ 20328 h 1036476"/>
              <a:gd name="connsiteX8" fmla="*/ 268480 w 815013"/>
              <a:gd name="connsiteY8" fmla="*/ 1278 h 1036476"/>
              <a:gd name="connsiteX9" fmla="*/ 160530 w 815013"/>
              <a:gd name="connsiteY9" fmla="*/ 58428 h 1036476"/>
              <a:gd name="connsiteX10" fmla="*/ 58930 w 815013"/>
              <a:gd name="connsiteY10" fmla="*/ 223528 h 1036476"/>
              <a:gd name="connsiteX11" fmla="*/ 1780 w 815013"/>
              <a:gd name="connsiteY11" fmla="*/ 458478 h 1036476"/>
              <a:gd name="connsiteX12" fmla="*/ 20830 w 815013"/>
              <a:gd name="connsiteY12" fmla="*/ 674378 h 1036476"/>
              <a:gd name="connsiteX13" fmla="*/ 84330 w 815013"/>
              <a:gd name="connsiteY13" fmla="*/ 839478 h 1036476"/>
              <a:gd name="connsiteX14" fmla="*/ 230380 w 815013"/>
              <a:gd name="connsiteY14" fmla="*/ 928378 h 1036476"/>
              <a:gd name="connsiteX15" fmla="*/ 351030 w 815013"/>
              <a:gd name="connsiteY15" fmla="*/ 960128 h 1036476"/>
              <a:gd name="connsiteX16" fmla="*/ 414530 w 815013"/>
              <a:gd name="connsiteY16" fmla="*/ 998228 h 1036476"/>
              <a:gd name="connsiteX17" fmla="*/ 547880 w 815013"/>
              <a:gd name="connsiteY17" fmla="*/ 1010928 h 1036476"/>
              <a:gd name="connsiteX18" fmla="*/ 655830 w 815013"/>
              <a:gd name="connsiteY18" fmla="*/ 1036328 h 1036476"/>
              <a:gd name="connsiteX19" fmla="*/ 744730 w 815013"/>
              <a:gd name="connsiteY19" fmla="*/ 998228 h 1036476"/>
              <a:gd name="connsiteX20" fmla="*/ 738380 w 815013"/>
              <a:gd name="connsiteY20" fmla="*/ 966478 h 1036476"/>
              <a:gd name="connsiteX21" fmla="*/ 630430 w 815013"/>
              <a:gd name="connsiteY21" fmla="*/ 807728 h 1036476"/>
              <a:gd name="connsiteX22" fmla="*/ 592330 w 815013"/>
              <a:gd name="connsiteY22" fmla="*/ 585478 h 1036476"/>
              <a:gd name="connsiteX23" fmla="*/ 655830 w 815013"/>
              <a:gd name="connsiteY23" fmla="*/ 369578 h 1036476"/>
              <a:gd name="connsiteX24" fmla="*/ 751080 w 815013"/>
              <a:gd name="connsiteY24" fmla="*/ 198128 h 1036476"/>
              <a:gd name="connsiteX25" fmla="*/ 814580 w 815013"/>
              <a:gd name="connsiteY25" fmla="*/ 128278 h 10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5013" h="1036476">
                <a:moveTo>
                  <a:pt x="814580" y="128278"/>
                </a:moveTo>
                <a:cubicBezTo>
                  <a:pt x="809288" y="111345"/>
                  <a:pt x="750022" y="104995"/>
                  <a:pt x="719330" y="96528"/>
                </a:cubicBezTo>
                <a:cubicBezTo>
                  <a:pt x="688638" y="88061"/>
                  <a:pt x="655830" y="81711"/>
                  <a:pt x="630430" y="77478"/>
                </a:cubicBezTo>
                <a:cubicBezTo>
                  <a:pt x="605030" y="73245"/>
                  <a:pt x="589155" y="75361"/>
                  <a:pt x="566930" y="71128"/>
                </a:cubicBezTo>
                <a:cubicBezTo>
                  <a:pt x="544705" y="66895"/>
                  <a:pt x="518246" y="57370"/>
                  <a:pt x="497080" y="52078"/>
                </a:cubicBezTo>
                <a:cubicBezTo>
                  <a:pt x="475914" y="46786"/>
                  <a:pt x="457922" y="41495"/>
                  <a:pt x="439930" y="39378"/>
                </a:cubicBezTo>
                <a:cubicBezTo>
                  <a:pt x="421938" y="37261"/>
                  <a:pt x="403947" y="42553"/>
                  <a:pt x="389130" y="39378"/>
                </a:cubicBezTo>
                <a:cubicBezTo>
                  <a:pt x="374313" y="36203"/>
                  <a:pt x="371138" y="26678"/>
                  <a:pt x="351030" y="20328"/>
                </a:cubicBezTo>
                <a:cubicBezTo>
                  <a:pt x="330922" y="13978"/>
                  <a:pt x="300230" y="-5072"/>
                  <a:pt x="268480" y="1278"/>
                </a:cubicBezTo>
                <a:cubicBezTo>
                  <a:pt x="236730" y="7628"/>
                  <a:pt x="195455" y="21386"/>
                  <a:pt x="160530" y="58428"/>
                </a:cubicBezTo>
                <a:cubicBezTo>
                  <a:pt x="125605" y="95470"/>
                  <a:pt x="85388" y="156853"/>
                  <a:pt x="58930" y="223528"/>
                </a:cubicBezTo>
                <a:cubicBezTo>
                  <a:pt x="32472" y="290203"/>
                  <a:pt x="8130" y="383336"/>
                  <a:pt x="1780" y="458478"/>
                </a:cubicBezTo>
                <a:cubicBezTo>
                  <a:pt x="-4570" y="533620"/>
                  <a:pt x="7072" y="610878"/>
                  <a:pt x="20830" y="674378"/>
                </a:cubicBezTo>
                <a:cubicBezTo>
                  <a:pt x="34588" y="737878"/>
                  <a:pt x="49405" y="797145"/>
                  <a:pt x="84330" y="839478"/>
                </a:cubicBezTo>
                <a:cubicBezTo>
                  <a:pt x="119255" y="881811"/>
                  <a:pt x="185930" y="908270"/>
                  <a:pt x="230380" y="928378"/>
                </a:cubicBezTo>
                <a:cubicBezTo>
                  <a:pt x="274830" y="948486"/>
                  <a:pt x="320338" y="948486"/>
                  <a:pt x="351030" y="960128"/>
                </a:cubicBezTo>
                <a:cubicBezTo>
                  <a:pt x="381722" y="971770"/>
                  <a:pt x="381722" y="989761"/>
                  <a:pt x="414530" y="998228"/>
                </a:cubicBezTo>
                <a:cubicBezTo>
                  <a:pt x="447338" y="1006695"/>
                  <a:pt x="507663" y="1004578"/>
                  <a:pt x="547880" y="1010928"/>
                </a:cubicBezTo>
                <a:cubicBezTo>
                  <a:pt x="588097" y="1017278"/>
                  <a:pt x="623022" y="1038445"/>
                  <a:pt x="655830" y="1036328"/>
                </a:cubicBezTo>
                <a:cubicBezTo>
                  <a:pt x="688638" y="1034211"/>
                  <a:pt x="730972" y="1009870"/>
                  <a:pt x="744730" y="998228"/>
                </a:cubicBezTo>
                <a:cubicBezTo>
                  <a:pt x="758488" y="986586"/>
                  <a:pt x="757430" y="998228"/>
                  <a:pt x="738380" y="966478"/>
                </a:cubicBezTo>
                <a:cubicBezTo>
                  <a:pt x="719330" y="934728"/>
                  <a:pt x="654772" y="871228"/>
                  <a:pt x="630430" y="807728"/>
                </a:cubicBezTo>
                <a:cubicBezTo>
                  <a:pt x="606088" y="744228"/>
                  <a:pt x="588097" y="658503"/>
                  <a:pt x="592330" y="585478"/>
                </a:cubicBezTo>
                <a:cubicBezTo>
                  <a:pt x="596563" y="512453"/>
                  <a:pt x="629372" y="434136"/>
                  <a:pt x="655830" y="369578"/>
                </a:cubicBezTo>
                <a:cubicBezTo>
                  <a:pt x="682288" y="305020"/>
                  <a:pt x="726738" y="239403"/>
                  <a:pt x="751080" y="198128"/>
                </a:cubicBezTo>
                <a:cubicBezTo>
                  <a:pt x="775422" y="156853"/>
                  <a:pt x="819872" y="145211"/>
                  <a:pt x="814580" y="128278"/>
                </a:cubicBezTo>
                <a:close/>
              </a:path>
            </a:pathLst>
          </a:cu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" name="Group 21"/>
          <p:cNvGrpSpPr/>
          <p:nvPr/>
        </p:nvGrpSpPr>
        <p:grpSpPr>
          <a:xfrm>
            <a:off x="1828800" y="2581668"/>
            <a:ext cx="1452889" cy="400110"/>
            <a:chOff x="1828800" y="2552640"/>
            <a:chExt cx="1452889" cy="400110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2519689" y="2777255"/>
              <a:ext cx="762000" cy="0"/>
            </a:xfrm>
            <a:prstGeom prst="straightConnector1">
              <a:avLst/>
            </a:prstGeom>
            <a:ln w="12700">
              <a:solidFill>
                <a:srgbClr val="74300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828800" y="2552640"/>
              <a:ext cx="820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Gills</a:t>
              </a:r>
              <a:endParaRPr lang="en-US" sz="2000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98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37" presetClass="path" presetSubtype="0" repeatCount="300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371 C -0.01025 0.01019 -0.0408 0.06543 -0.06198 0.07253 C -0.08212 0.08488 -0.10747 0.08241 -0.12101 0.07685 " pathEditMode="relative" rAng="0" ptsTypes="faf">
                                      <p:cBhvr>
                                        <p:cTn id="7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9" y="4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37" presetClass="path" presetSubtype="0" repeatCount="300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371 C -0.01025 0.01019 -0.0408 0.06543 -0.06198 0.07253 C -0.08212 0.08488 -0.10747 0.08241 -0.12101 0.07685 " pathEditMode="relative" rAng="0" ptsTypes="faf">
                                      <p:cBhvr>
                                        <p:cTn id="9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9" y="4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500"/>
                            </p:stCondLst>
                            <p:childTnLst>
                              <p:par>
                                <p:cTn id="9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7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648 C -0.01563 0.00154 -0.04549 0.02531 -0.05226 0.06975 C -0.05903 0.1142 -0.04306 0.23056 -0.04063 0.27284 " pathEditMode="relative" rAng="0" ptsTypes="faf">
                                      <p:cBhvr>
                                        <p:cTn id="1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" y="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2" grpId="0" animBg="1"/>
      <p:bldP spid="2" grpId="1" animBg="1"/>
      <p:bldP spid="2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612576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Exchange of gases in </a:t>
            </a:r>
            <a:r>
              <a:rPr lang="en-US" sz="2000" dirty="0" smtClean="0">
                <a:solidFill>
                  <a:srgbClr val="0303BD"/>
                </a:solidFill>
                <a:latin typeface="Bookman Old Style" pitchFamily="18" charset="0"/>
              </a:rPr>
              <a:t>Terrestrial animals.</a:t>
            </a:r>
            <a:endParaRPr lang="en-US" sz="2000" dirty="0">
              <a:solidFill>
                <a:srgbClr val="0303BD"/>
              </a:solidFill>
              <a:latin typeface="Bookman Old Style" pitchFamily="18" charset="0"/>
            </a:endParaRPr>
          </a:p>
        </p:txBody>
      </p:sp>
      <p:pic>
        <p:nvPicPr>
          <p:cNvPr id="1026" name="Picture 2" descr="\\192.168.1.18\mt_school\2014_15\01 STATE_BOARD_MH\ENGLISH_MED\TAT_2014 - 15\10th std\Biology\Chapter 10\Images\free-wallpapers-jungle-animals-wallpaper-wallpap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46"/>
          <a:stretch/>
        </p:blipFill>
        <p:spPr bwMode="auto">
          <a:xfrm>
            <a:off x="533400" y="1809750"/>
            <a:ext cx="4998720" cy="29975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028720" y="2114550"/>
            <a:ext cx="300082" cy="200055"/>
            <a:chOff x="6477302" y="2042804"/>
            <a:chExt cx="300082" cy="200055"/>
          </a:xfrm>
        </p:grpSpPr>
        <p:sp>
          <p:nvSpPr>
            <p:cNvPr id="10" name="Oval 9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00">
                <a:solidFill>
                  <a:srgbClr val="00206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77302" y="2042804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>
                  <a:solidFill>
                    <a:srgbClr val="002060"/>
                  </a:solidFill>
                </a:rPr>
                <a:t>O</a:t>
              </a:r>
              <a:r>
                <a:rPr lang="en-US" sz="700" b="1" baseline="-25000" dirty="0" smtClean="0">
                  <a:solidFill>
                    <a:srgbClr val="002060"/>
                  </a:solidFill>
                </a:rPr>
                <a:t>2</a:t>
              </a:r>
              <a:endParaRPr lang="en-IN" sz="700" b="1" baseline="-25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81660" y="2442210"/>
            <a:ext cx="300082" cy="200055"/>
            <a:chOff x="6477302" y="2042804"/>
            <a:chExt cx="300082" cy="200055"/>
          </a:xfrm>
        </p:grpSpPr>
        <p:sp>
          <p:nvSpPr>
            <p:cNvPr id="13" name="Oval 12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00">
                <a:solidFill>
                  <a:srgbClr val="00206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77302" y="2042804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>
                  <a:solidFill>
                    <a:srgbClr val="002060"/>
                  </a:solidFill>
                </a:rPr>
                <a:t>O</a:t>
              </a:r>
              <a:r>
                <a:rPr lang="en-US" sz="700" b="1" baseline="-25000" dirty="0" smtClean="0">
                  <a:solidFill>
                    <a:srgbClr val="002060"/>
                  </a:solidFill>
                </a:rPr>
                <a:t>2</a:t>
              </a:r>
              <a:endParaRPr lang="en-IN" sz="700" b="1" baseline="-25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84428" y="2536344"/>
            <a:ext cx="300082" cy="200055"/>
            <a:chOff x="6477302" y="2042804"/>
            <a:chExt cx="300082" cy="200055"/>
          </a:xfrm>
        </p:grpSpPr>
        <p:sp>
          <p:nvSpPr>
            <p:cNvPr id="16" name="Oval 15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00">
                <a:solidFill>
                  <a:srgbClr val="00206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77302" y="2042804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>
                  <a:solidFill>
                    <a:srgbClr val="002060"/>
                  </a:solidFill>
                </a:rPr>
                <a:t>O</a:t>
              </a:r>
              <a:r>
                <a:rPr lang="en-US" sz="700" b="1" baseline="-25000" dirty="0" smtClean="0">
                  <a:solidFill>
                    <a:srgbClr val="002060"/>
                  </a:solidFill>
                </a:rPr>
                <a:t>2</a:t>
              </a:r>
              <a:endParaRPr lang="en-IN" sz="700" b="1" baseline="-250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027" name="Picture 3" descr="\\192.168.1.18\mt_school\2014_15\01 STATE_BOARD_MH\ENGLISH_MED\TAT_2014 - 15\10th std\Biology\Chapter 10\Images\bow_arrow.g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594046"/>
            <a:ext cx="920750" cy="12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4992426" y="2392325"/>
            <a:ext cx="300082" cy="200055"/>
            <a:chOff x="6477302" y="2042804"/>
            <a:chExt cx="300082" cy="200055"/>
          </a:xfrm>
        </p:grpSpPr>
        <p:sp>
          <p:nvSpPr>
            <p:cNvPr id="30" name="Oval 29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00">
                <a:solidFill>
                  <a:srgbClr val="00206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77302" y="2042804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>
                  <a:solidFill>
                    <a:srgbClr val="002060"/>
                  </a:solidFill>
                </a:rPr>
                <a:t>O</a:t>
              </a:r>
              <a:r>
                <a:rPr lang="en-US" sz="700" b="1" baseline="-25000" dirty="0" smtClean="0">
                  <a:solidFill>
                    <a:srgbClr val="002060"/>
                  </a:solidFill>
                </a:rPr>
                <a:t>2</a:t>
              </a:r>
              <a:endParaRPr lang="en-IN" sz="700" b="1" baseline="-25000" dirty="0">
                <a:solidFill>
                  <a:srgbClr val="002060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1811977" y="1996440"/>
            <a:ext cx="2451174" cy="262413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\\192.168.1.18\mt_school\2014_15\01 STATE_BOARD_MH\ENGLISH_MED\TAT_2014 - 15\10th std\Biology\Chapter 10\Images\mcdc7_bronchioles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" r="7667" b="6884"/>
          <a:stretch/>
        </p:blipFill>
        <p:spPr bwMode="auto">
          <a:xfrm>
            <a:off x="2228850" y="2153603"/>
            <a:ext cx="1584426" cy="231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\\192.168.1.18\mt_school\2014_15\01 STATE_BOARD_MH\ENGLISH_MED\TAT_2014 - 15\10th std\Biology\Chapter 10\Images\human-respiratory-system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250" b="86250" l="9948" r="89878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81" b="13083"/>
          <a:stretch/>
        </p:blipFill>
        <p:spPr bwMode="auto">
          <a:xfrm>
            <a:off x="2171854" y="2328326"/>
            <a:ext cx="1719000" cy="196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\\192.168.1.18\mt_school\2014_15\01 STATE_BOARD_MH\ENGLISH_MED\TAT_2014 - 15\10th std\Biology\Chapter 10\Images\human-respiratory-system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6125" l="0" r="100000">
                        <a14:foregroundMark x1="44677" y1="19625" x2="44677" y2="19625"/>
                        <a14:foregroundMark x1="50087" y1="14000" x2="54799" y2="33000"/>
                        <a14:foregroundMark x1="52356" y1="15625" x2="58290" y2="24375"/>
                        <a14:foregroundMark x1="58290" y1="15375" x2="46597" y2="11625"/>
                        <a14:foregroundMark x1="29668" y1="14000" x2="29668" y2="14000"/>
                        <a14:foregroundMark x1="28447" y1="15750" x2="27400" y2="19000"/>
                        <a14:foregroundMark x1="27574" y1="15625" x2="26702" y2="19500"/>
                        <a14:foregroundMark x1="27923" y1="14000" x2="26353" y2="15875"/>
                        <a14:foregroundMark x1="25829" y1="17500" x2="25829" y2="17500"/>
                        <a14:foregroundMark x1="25654" y1="17250" x2="25654" y2="17250"/>
                        <a14:foregroundMark x1="26178" y1="15000" x2="26178" y2="15000"/>
                        <a14:foregroundMark x1="25654" y1="16375" x2="25654" y2="16375"/>
                        <a14:foregroundMark x1="25305" y1="18375" x2="25305" y2="20250"/>
                        <a14:foregroundMark x1="29494" y1="20000" x2="26527" y2="21250"/>
                        <a14:foregroundMark x1="26353" y1="21750" x2="25829" y2="22750"/>
                        <a14:foregroundMark x1="25480" y1="23125" x2="24433" y2="24000"/>
                        <a14:foregroundMark x1="24433" y1="24250" x2="22688" y2="25750"/>
                        <a14:foregroundMark x1="22688" y1="26125" x2="22513" y2="26875"/>
                        <a14:foregroundMark x1="22862" y1="27000" x2="25131" y2="27625"/>
                        <a14:foregroundMark x1="26702" y1="27750" x2="32635" y2="27875"/>
                        <a14:foregroundMark x1="34031" y1="28000" x2="36824" y2="31250"/>
                        <a14:foregroundMark x1="30890" y1="30250" x2="34031" y2="33500"/>
                        <a14:foregroundMark x1="25829" y1="31500" x2="26702" y2="33125"/>
                        <a14:foregroundMark x1="25305" y1="30250" x2="25131" y2="31250"/>
                        <a14:foregroundMark x1="26527" y1="33500" x2="27400" y2="35125"/>
                        <a14:foregroundMark x1="26003" y1="33625" x2="26178" y2="35500"/>
                        <a14:foregroundMark x1="25480" y1="33125" x2="27051" y2="34250"/>
                        <a14:foregroundMark x1="39965" y1="38750" x2="42757" y2="40750"/>
                        <a14:foregroundMark x1="53578" y1="36125" x2="55323" y2="42000"/>
                        <a14:foregroundMark x1="58464" y1="41625" x2="64921" y2="46000"/>
                        <a14:foregroundMark x1="71379" y1="49375" x2="78010" y2="52875"/>
                        <a14:foregroundMark x1="43630" y1="44000" x2="38743" y2="46625"/>
                        <a14:foregroundMark x1="35253" y1="48000" x2="27400" y2="52125"/>
                        <a14:foregroundMark x1="24433" y1="50000" x2="15707" y2="57750"/>
                        <a14:foregroundMark x1="15358" y1="50500" x2="12391" y2="57750"/>
                        <a14:foregroundMark x1="10297" y1="56250" x2="8726" y2="61750"/>
                        <a14:foregroundMark x1="8726" y1="63125" x2="8726" y2="68375"/>
                        <a14:foregroundMark x1="83072" y1="55000" x2="87784" y2="63875"/>
                        <a14:foregroundMark x1="88656" y1="53875" x2="95113" y2="61875"/>
                        <a14:foregroundMark x1="91274" y1="64875" x2="93019" y2="77000"/>
                        <a14:foregroundMark x1="82199" y1="72625" x2="81152" y2="77875"/>
                        <a14:foregroundMark x1="91274" y1="79250" x2="93892" y2="85500"/>
                        <a14:foregroundMark x1="79232" y1="81375" x2="78185" y2="85875"/>
                        <a14:foregroundMark x1="68761" y1="85250" x2="56021" y2="85500"/>
                        <a14:foregroundMark x1="50262" y1="62500" x2="52356" y2="72125"/>
                        <a14:foregroundMark x1="74346" y1="85000" x2="66318" y2="85000"/>
                        <a14:foregroundMark x1="76265" y1="85625" x2="64398" y2="85250"/>
                        <a14:foregroundMark x1="43979" y1="84750" x2="51658" y2="83250"/>
                        <a14:foregroundMark x1="33682" y1="85125" x2="44852" y2="85375"/>
                        <a14:foregroundMark x1="32635" y1="84750" x2="27923" y2="85500"/>
                        <a14:foregroundMark x1="18674" y1="69250" x2="20244" y2="77000"/>
                        <a14:foregroundMark x1="10820" y1="70875" x2="6283" y2="77875"/>
                        <a14:foregroundMark x1="6108" y1="56500" x2="2618" y2="71625"/>
                        <a14:foregroundMark x1="6108" y1="78750" x2="5236" y2="83750"/>
                        <a14:foregroundMark x1="21466" y1="82125" x2="23560" y2="84125"/>
                        <a14:foregroundMark x1="10646" y1="84875" x2="5934" y2="85500"/>
                        <a14:foregroundMark x1="21466" y1="84625" x2="22513" y2="85375"/>
                        <a14:foregroundMark x1="26178" y1="85375" x2="22688" y2="85500"/>
                        <a14:foregroundMark x1="33857" y1="85625" x2="33857" y2="85625"/>
                        <a14:foregroundMark x1="37347" y1="85500" x2="37347" y2="85500"/>
                        <a14:backgroundMark x1="17452" y1="82375" x2="17452" y2="81250"/>
                        <a14:backgroundMark x1="83421" y1="82250" x2="83072" y2="81000"/>
                        <a14:backgroundMark x1="17801" y1="80750" x2="17801" y2="80000"/>
                        <a14:backgroundMark x1="83072" y1="80250" x2="83072" y2="79750"/>
                        <a14:backgroundMark x1="99302" y1="56750" x2="99825" y2="58375"/>
                        <a14:backgroundMark x1="99476" y1="59250" x2="99302" y2="60625"/>
                        <a14:backgroundMark x1="99302" y1="61625" x2="99651" y2="62875"/>
                        <a14:backgroundMark x1="99302" y1="63625" x2="99825" y2="64375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81" b="13083"/>
          <a:stretch/>
        </p:blipFill>
        <p:spPr bwMode="auto">
          <a:xfrm>
            <a:off x="2171704" y="2328155"/>
            <a:ext cx="1719301" cy="19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1811977" y="2120870"/>
            <a:ext cx="300082" cy="200055"/>
            <a:chOff x="6477302" y="2042804"/>
            <a:chExt cx="300082" cy="200055"/>
          </a:xfrm>
        </p:grpSpPr>
        <p:sp>
          <p:nvSpPr>
            <p:cNvPr id="23" name="Oval 22"/>
            <p:cNvSpPr/>
            <p:nvPr/>
          </p:nvSpPr>
          <p:spPr>
            <a:xfrm>
              <a:off x="6550853" y="2076123"/>
              <a:ext cx="159734" cy="159734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00">
                <a:solidFill>
                  <a:srgbClr val="00206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77302" y="2042804"/>
              <a:ext cx="3000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 smtClean="0">
                  <a:solidFill>
                    <a:srgbClr val="002060"/>
                  </a:solidFill>
                </a:rPr>
                <a:t>O</a:t>
              </a:r>
              <a:r>
                <a:rPr lang="en-US" sz="700" b="1" baseline="-25000" dirty="0" smtClean="0">
                  <a:solidFill>
                    <a:srgbClr val="002060"/>
                  </a:solidFill>
                </a:rPr>
                <a:t>2</a:t>
              </a:r>
              <a:endParaRPr lang="en-IN" sz="700" b="1" baseline="-25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07401" y="3754406"/>
            <a:ext cx="300082" cy="169277"/>
            <a:chOff x="6482064" y="2059471"/>
            <a:chExt cx="300082" cy="169277"/>
          </a:xfrm>
        </p:grpSpPr>
        <p:sp>
          <p:nvSpPr>
            <p:cNvPr id="26" name="Oval 25"/>
            <p:cNvSpPr/>
            <p:nvPr/>
          </p:nvSpPr>
          <p:spPr>
            <a:xfrm>
              <a:off x="6565983" y="2091253"/>
              <a:ext cx="129474" cy="129474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00">
                <a:solidFill>
                  <a:srgbClr val="00206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82064" y="2059471"/>
              <a:ext cx="3000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" b="1" dirty="0" smtClean="0">
                  <a:solidFill>
                    <a:srgbClr val="002060"/>
                  </a:solidFill>
                </a:rPr>
                <a:t>CO</a:t>
              </a:r>
              <a:r>
                <a:rPr lang="en-US" sz="500" b="1" baseline="-25000" dirty="0" smtClean="0">
                  <a:solidFill>
                    <a:srgbClr val="002060"/>
                  </a:solidFill>
                </a:rPr>
                <a:t>2</a:t>
              </a:r>
              <a:endParaRPr lang="en-IN" sz="500" b="1" baseline="-25000" dirty="0">
                <a:solidFill>
                  <a:srgbClr val="002060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3400" y="612576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Terrestrial animals take up oxygen from air.</a:t>
            </a:r>
            <a:endParaRPr lang="en-US" sz="2000" dirty="0">
              <a:latin typeface="Bookman Old Styl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3400" y="458688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The respiratory organs in different animals are different but the process of diffusion is common.</a:t>
            </a:r>
            <a:endParaRPr lang="en-US" sz="2000" dirty="0">
              <a:latin typeface="Bookman Old Style" pitchFamily="18" charset="0"/>
            </a:endParaRPr>
          </a:p>
        </p:txBody>
      </p:sp>
      <p:sp>
        <p:nvSpPr>
          <p:cNvPr id="34" name="Cloud Callout 33"/>
          <p:cNvSpPr/>
          <p:nvPr/>
        </p:nvSpPr>
        <p:spPr>
          <a:xfrm>
            <a:off x="3775176" y="1305756"/>
            <a:ext cx="4311362" cy="1381367"/>
          </a:xfrm>
          <a:prstGeom prst="cloudCallout">
            <a:avLst>
              <a:gd name="adj1" fmla="val -23714"/>
              <a:gd name="adj2" fmla="val -6084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bg1"/>
                </a:solidFill>
                <a:latin typeface="Bookman Old Style" pitchFamily="18" charset="0"/>
              </a:rPr>
              <a:t>From high concentration</a:t>
            </a:r>
          </a:p>
          <a:p>
            <a:pPr algn="ctr"/>
            <a:r>
              <a:rPr lang="en-IN" sz="2000" dirty="0" smtClean="0">
                <a:solidFill>
                  <a:schemeClr val="bg1"/>
                </a:solidFill>
                <a:latin typeface="Bookman Old Style" pitchFamily="18" charset="0"/>
              </a:rPr>
              <a:t> to low concentration</a:t>
            </a:r>
            <a:endParaRPr lang="en-IN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3400" y="304800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These organs have special structure that increase the surface area so that more exchange of gases takes place.</a:t>
            </a:r>
            <a:endParaRPr lang="en-US" sz="2000" dirty="0">
              <a:latin typeface="Bookman Old Style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3400" y="458688"/>
            <a:ext cx="678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But these structures are delicate, so they are placed within the body.</a:t>
            </a:r>
            <a:endParaRPr lang="en-US" sz="2000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58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7" presetClass="path" presetSubtype="0" repeatCount="300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44444E-6 C -0.00052 0.01142 0.00244 0.04845 -0.00277 0.06944 C -0.00798 0.09043 -0.01909 0.11821 -0.03125 0.12623 C -0.0434 0.13425 -0.05329 0.13148 -0.07517 0.11821 " pathEditMode="relative" rAng="0" ptsTypes="faaF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6" y="669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7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19753E-6 C -0.00052 0.01142 -0.01475 0.06265 -0.00382 0.08549 C 0.00712 0.10833 0.04983 0.16327 0.06598 0.13642 " pathEditMode="relative" rAng="0" ptsTypes="faf">
                                      <p:cBhvr>
                                        <p:cTn id="4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814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7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44444E-6 C -0.00052 0.01142 0.00244 0.04845 -0.00277 0.06944 C -0.00798 0.09043 -0.01909 0.11821 -0.03125 0.12623 C -0.0434 0.13425 -0.05329 0.13148 -0.07517 0.11821 " pathEditMode="relative" rAng="0" ptsTypes="faaF">
                                      <p:cBhvr>
                                        <p:cTn id="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6" y="669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7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19753E-6 C -0.00052 0.01142 -0.01475 0.06265 -0.00382 0.08549 C 0.00712 0.10833 0.04983 0.16327 0.06598 0.13642 " pathEditMode="relative" rAng="0" ptsTypes="faf"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23457E-7 C -0.00052 0.01142 0.00243 0.1213 0.01337 0.14414 C 0.02448 0.16543 0.05694 0.14321 0.06649 0.12809 C 0.07552 0.11327 0.07951 0.10648 0.08698 0.1071 C 0.09774 0.11019 0.10747 0.1213 0.11163 0.13117 C 0.1158 0.14105 0.11042 0.14537 0.11163 0.16574 C 0.11094 0.18302 0.11389 0.23395 0.11892 0.25278 C 0.12361 0.27161 0.13281 0.2787 0.1401 0.2787 C 0.14253 0.2787 0.14792 0.28889 0.15191 0.29537 C 0.1559 0.30185 0.16163 0.31358 0.16406 0.31821 " pathEditMode="relative" rAng="0" ptsTypes="fatsasataf">
                                      <p:cBhvr>
                                        <p:cTn id="1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15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58025E-6 C -0.0033 0.0142 -0.01476 -0.0321 -0.02135 -0.03518 C -0.02795 -0.03827 -0.03663 -0.04074 -0.04149 -0.05247 C -0.04635 -0.06419 -0.04913 -0.08518 -0.05052 -0.10617 C -0.05191 -0.12716 -0.04496 -0.16172 -0.04948 -0.17839 C -0.05399 -0.19506 -0.06996 -0.20493 -0.0776 -0.20679 C -0.0908 -0.20987 -0.0816 -0.20185 -0.09531 -0.19012 C -0.10903 -0.17839 -0.14635 -0.14722 -0.15989 -0.1358 " pathEditMode="relative" rAng="0" ptsTypes="fsaaafaf">
                                      <p:cBhvr>
                                        <p:cTn id="13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03" y="-9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9" grpId="0" animBg="1"/>
      <p:bldP spid="32" grpId="0"/>
      <p:bldP spid="32" grpId="1"/>
      <p:bldP spid="33" grpId="0"/>
      <p:bldP spid="33" grpId="1"/>
      <p:bldP spid="34" grpId="0" animBg="1"/>
      <p:bldP spid="34" grpId="1" animBg="1"/>
      <p:bldP spid="35" grpId="0"/>
      <p:bldP spid="35" grpId="1"/>
      <p:bldP spid="36" grpId="0"/>
      <p:bldP spid="3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218702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633742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</a:spPr>
      <a:bodyPr wrap="square">
        <a:spAutoFit/>
      </a:bodyPr>
      <a:lstStyle>
        <a:defPPr algn="ctr" eaLnBrk="1" hangingPunct="1">
          <a:spcBef>
            <a:spcPct val="50000"/>
          </a:spcBef>
          <a:defRPr kumimoji="1" dirty="0" smtClean="0">
            <a:solidFill>
              <a:srgbClr val="000099"/>
            </a:solidFill>
            <a:latin typeface="Bookman Old Style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6881</TotalTime>
  <Words>330</Words>
  <Application>Microsoft Office PowerPoint</Application>
  <PresentationFormat>On-screen Show (16:9)</PresentationFormat>
  <Paragraphs>75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777</cp:revision>
  <dcterms:created xsi:type="dcterms:W3CDTF">2013-07-31T12:47:49Z</dcterms:created>
  <dcterms:modified xsi:type="dcterms:W3CDTF">2022-04-24T13:11:43Z</dcterms:modified>
</cp:coreProperties>
</file>